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Montserrat"/>
      <p:regular r:id="rId22"/>
      <p:bold r:id="rId23"/>
      <p:italic r:id="rId24"/>
      <p:boldItalic r:id="rId25"/>
    </p:embeddedFont>
    <p:embeddedFont>
      <p:font typeface="Montserrat Black"/>
      <p:bold r:id="rId26"/>
      <p:boldItalic r:id="rId27"/>
    </p:embeddedFont>
    <p:embeddedFont>
      <p:font typeface="Montserrat ExtraBold"/>
      <p:bold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0" roundtripDataSignature="AMtx7mig/UNhFs5JSSC3UPNz5f5SdK/A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Montserrat-regular.fntdata"/><Relationship Id="rId21" Type="http://schemas.openxmlformats.org/officeDocument/2006/relationships/slide" Target="slides/slide16.xml"/><Relationship Id="rId24" Type="http://schemas.openxmlformats.org/officeDocument/2006/relationships/font" Target="fonts/Montserrat-italic.fntdata"/><Relationship Id="rId23" Type="http://schemas.openxmlformats.org/officeDocument/2006/relationships/font" Target="fonts/Montserra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Black-bold.fntdata"/><Relationship Id="rId25" Type="http://schemas.openxmlformats.org/officeDocument/2006/relationships/font" Target="fonts/Montserrat-boldItalic.fntdata"/><Relationship Id="rId28" Type="http://schemas.openxmlformats.org/officeDocument/2006/relationships/font" Target="fonts/MontserratExtraBold-bold.fntdata"/><Relationship Id="rId27" Type="http://schemas.openxmlformats.org/officeDocument/2006/relationships/font" Target="fonts/MontserratBlack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ExtraBol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4d4e2e730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4d4e2e730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4d4e2e73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4d4e2e73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2139e0be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52139e0be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52139e0be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f52139e0be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450ccbc04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g3f450ccbc0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4d4e2e730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f4d4e2e730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450ccbc0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450ccbc0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4d4e2e730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4d4e2e730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52139e0b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3f52139e0be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4d4e2e73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4d4e2e73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502e7b8f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502e7b8f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4d4e2e730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4d4e2e730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4d4e2e730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f4d4e2e730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4d4e2e730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f4d4e2e730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" name="Google Shape;11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" name="Google Shape;12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5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2139e0be_0_9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g3f52139e0be_0_92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g3f52139e0be_0_9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3f52139e0be_0_9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g3f52139e0be_0_9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ikimania Paris 2026" type="title">
  <p:cSld name="TITLE">
    <p:bg>
      <p:bgPr>
        <a:solidFill>
          <a:srgbClr val="FFF8DA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5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5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57"/>
          <p:cNvSpPr txBox="1"/>
          <p:nvPr>
            <p:ph idx="1" type="subTitle"/>
          </p:nvPr>
        </p:nvSpPr>
        <p:spPr>
          <a:xfrm>
            <a:off x="265500" y="3313800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5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●"/>
              <a:defRPr>
                <a:solidFill>
                  <a:schemeClr val="accent4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>
                <a:solidFill>
                  <a:schemeClr val="accent4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>
                <a:solidFill>
                  <a:schemeClr val="accent4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40" name="Google Shape;40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8DA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1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4D86"/>
              </a:buClr>
              <a:buSzPts val="1800"/>
              <a:buFont typeface="Montserrat"/>
              <a:buChar char="●"/>
              <a:defRPr b="1" i="0" sz="1800" u="none" cap="none" strike="noStrike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4D86"/>
              </a:buClr>
              <a:buSzPts val="1400"/>
              <a:buFont typeface="Montserrat"/>
              <a:buChar char="○"/>
              <a:defRPr b="1" i="0" sz="1400" u="none" cap="none" strike="noStrike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4D86"/>
              </a:buClr>
              <a:buSzPts val="1400"/>
              <a:buFont typeface="Montserrat"/>
              <a:buChar char="■"/>
              <a:defRPr b="1" i="0" sz="1400" u="none" cap="none" strike="noStrike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4D86"/>
              </a:buClr>
              <a:buSzPts val="1400"/>
              <a:buFont typeface="Montserrat"/>
              <a:buChar char="●"/>
              <a:defRPr b="1" i="0" sz="1400" u="none" cap="none" strike="noStrike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4D86"/>
              </a:buClr>
              <a:buSzPts val="1400"/>
              <a:buFont typeface="Montserrat"/>
              <a:buChar char="○"/>
              <a:defRPr b="1" i="0" sz="1400" u="none" cap="none" strike="noStrike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4D86"/>
              </a:buClr>
              <a:buSzPts val="1400"/>
              <a:buFont typeface="Montserrat"/>
              <a:buChar char="■"/>
              <a:defRPr b="1" i="0" sz="1400" u="none" cap="none" strike="noStrike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4D86"/>
              </a:buClr>
              <a:buSzPts val="1400"/>
              <a:buFont typeface="Montserrat"/>
              <a:buChar char="●"/>
              <a:defRPr b="1" i="0" sz="1400" u="none" cap="none" strike="noStrike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4D86"/>
              </a:buClr>
              <a:buSzPts val="1400"/>
              <a:buFont typeface="Montserrat"/>
              <a:buChar char="○"/>
              <a:defRPr b="1" i="0" sz="1400" u="none" cap="none" strike="noStrike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4D86"/>
              </a:buClr>
              <a:buSzPts val="1400"/>
              <a:buFont typeface="Montserrat"/>
              <a:buChar char="■"/>
              <a:defRPr b="1" i="0" sz="1400" u="none" cap="none" strike="noStrike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" name="Google Shape;8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hyperlink" Target="https://docs.google.com/document/d/1bs-oGr4gAyDc8rCoj-5_ySnl6hv02q3CNAiExwtQIZI/edit#heading=h.qu69e4dj8kw" TargetMode="External"/><Relationship Id="rId5" Type="http://schemas.openxmlformats.org/officeDocument/2006/relationships/hyperlink" Target="https://docs.google.com/document/d/1bs-oGr4gAyDc8rCoj-5_ySnl6hv02q3CNAiExwtQIZI/edit#bookmark=id.p8f7saqx1nx5" TargetMode="External"/><Relationship Id="rId6" Type="http://schemas.openxmlformats.org/officeDocument/2006/relationships/image" Target="../media/image12.png"/><Relationship Id="rId7" Type="http://schemas.openxmlformats.org/officeDocument/2006/relationships/image" Target="../media/image14.png"/><Relationship Id="rId8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meta.wikimedia.org/wiki/Talk:Public_consultation_about_Wikinews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hyperlink" Target="https://meta.wikimedia.org/wiki/Wikimedia_Foundation_Community_Affairs_Committee/Procedure_for_Sibling_Project_Lifecycle" TargetMode="External"/><Relationship Id="rId5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Relationship Id="rId4" Type="http://schemas.openxmlformats.org/officeDocument/2006/relationships/image" Target="../media/image2.png"/><Relationship Id="rId5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9.png"/><Relationship Id="rId6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hyperlink" Target="https://en.wikipedia.org/wiki/Willy_St%C3%B6wer" TargetMode="External"/><Relationship Id="rId9" Type="http://schemas.openxmlformats.org/officeDocument/2006/relationships/image" Target="../media/image2.png"/><Relationship Id="rId5" Type="http://schemas.openxmlformats.org/officeDocument/2006/relationships/hyperlink" Target="https://en.wikipedia.org/wiki/Ocean_liner" TargetMode="External"/><Relationship Id="rId6" Type="http://schemas.openxmlformats.org/officeDocument/2006/relationships/hyperlink" Target="https://en.wikipedia.org/wiki/Titanic" TargetMode="External"/><Relationship Id="rId7" Type="http://schemas.openxmlformats.org/officeDocument/2006/relationships/hyperlink" Target="https://en.wikipedia.org/wiki/Titanic" TargetMode="External"/><Relationship Id="rId8" Type="http://schemas.openxmlformats.org/officeDocument/2006/relationships/hyperlink" Target="https://en.wikipedia.org/wiki/Atlantic_Ocean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meta.wikimedia.org/wiki/Wikimedia_Foundation_Community_Affairs_Committee/Procedure_for_Sibling_Project_Lifecycle" TargetMode="External"/><Relationship Id="rId4" Type="http://schemas.openxmlformats.org/officeDocument/2006/relationships/hyperlink" Target="https://meta.wikimedia.org/wiki/Talk:Wikimedia_Foundation_Community_Affairs_Committee/Procedure_for_Sibling_Project_Lifecycle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hyperlink" Target="https://docs.google.com/document/d/1bs-oGr4gAyDc8rCoj-5_ySnl6hv02q3CNAiExwtQIZI/edit#heading=h.wa5icmyvdmen" TargetMode="External"/><Relationship Id="rId9" Type="http://schemas.openxmlformats.org/officeDocument/2006/relationships/hyperlink" Target="https://docs.google.com/document/d/1bs-oGr4gAyDc8rCoj-5_ySnl6hv02q3CNAiExwtQIZI/edit#bookmark=id.p8f7saqx1nx5" TargetMode="External"/><Relationship Id="rId5" Type="http://schemas.openxmlformats.org/officeDocument/2006/relationships/hyperlink" Target="https://docs.google.com/document/d/1bs-oGr4gAyDc8rCoj-5_ySnl6hv02q3CNAiExwtQIZI/edit#heading=h.fz1h68g7rig9" TargetMode="External"/><Relationship Id="rId6" Type="http://schemas.openxmlformats.org/officeDocument/2006/relationships/hyperlink" Target="https://docs.google.com/document/d/1bs-oGr4gAyDc8rCoj-5_ySnl6hv02q3CNAiExwtQIZI/edit#bookmark=id.yo0322xil8pd" TargetMode="External"/><Relationship Id="rId7" Type="http://schemas.openxmlformats.org/officeDocument/2006/relationships/hyperlink" Target="https://docs.google.com/document/d/1bs-oGr4gAyDc8rCoj-5_ySnl6hv02q3CNAiExwtQIZI/edit#heading=h.fz1h68g7rig9" TargetMode="External"/><Relationship Id="rId8" Type="http://schemas.openxmlformats.org/officeDocument/2006/relationships/hyperlink" Target="https://docs.google.com/document/d/1bs-oGr4gAyDc8rCoj-5_ySnl6hv02q3CNAiExwtQIZI/edit#heading=h.qu69e4dj8kw" TargetMode="External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hyperlink" Target="https://pageviews.wmcloud.org/?project=pl.wikipedia.org&amp;platform=all-access&amp;agent=user&amp;redirects=0&amp;start=2025-05-08&amp;end=2025-06-08&amp;pages=Konklawe_2025" TargetMode="External"/><Relationship Id="rId10" Type="http://schemas.openxmlformats.org/officeDocument/2006/relationships/hyperlink" Target="https://pageviews.wmcloud.org/?project=pl.wikinews.org&amp;platform=all-access&amp;agent=user&amp;redirects=0&amp;range=latest-30&amp;pages=W_2025_roku_premier%C4%99_b%C4%99dzie_mie%C4%87_Nintendo_Switch_2" TargetMode="External"/><Relationship Id="rId13" Type="http://schemas.openxmlformats.org/officeDocument/2006/relationships/hyperlink" Target="https://meta.wikimedia.org/wiki/User:WhatamIdoing" TargetMode="External"/><Relationship Id="rId12" Type="http://schemas.openxmlformats.org/officeDocument/2006/relationships/hyperlink" Target="https://pageviews.wmcloud.org/?project=pl.wikinews.org&amp;platform=all-access&amp;agent=user&amp;redirects=0&amp;start=2025-05-08&amp;end=2025-06-08&amp;pages=Drugi_dzie%C5%84_konklawe_2025:_kardyna%C5%82_Robert_Francis_Prevost_wybrany_nowym_papie%C5%BCem._Przyj%C4%85%C5%82_imi%C4%99_Leon_XIV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hyperlink" Target="https://docs.google.com/document/d/1bs-oGr4gAyDc8rCoj-5_ySnl6hv02q3CNAiExwtQIZI/edit#heading=h.fz1h68g7rig9" TargetMode="External"/><Relationship Id="rId9" Type="http://schemas.openxmlformats.org/officeDocument/2006/relationships/hyperlink" Target="https://pageviews.wmcloud.org/?project=pl.wikipedia.org&amp;platform=all-access&amp;agent=user&amp;redirects=0&amp;range=latest-30&amp;pages=Nintendo_Switch_2" TargetMode="External"/><Relationship Id="rId15" Type="http://schemas.openxmlformats.org/officeDocument/2006/relationships/hyperlink" Target="https://meta.wikimedia.org/wiki/Talk:Public_consultation_about_Wikinews#c-WhatamIdoing-20250703051900-S%C5%82awek_Borewicz-20250703042200" TargetMode="External"/><Relationship Id="rId14" Type="http://schemas.openxmlformats.org/officeDocument/2006/relationships/hyperlink" Target="https://meta.wikimedia.org/wiki/User_talk:WhatamIdoing" TargetMode="External"/><Relationship Id="rId17" Type="http://schemas.openxmlformats.org/officeDocument/2006/relationships/hyperlink" Target="https://w.wiki/Edzu" TargetMode="External"/><Relationship Id="rId16" Type="http://schemas.openxmlformats.org/officeDocument/2006/relationships/hyperlink" Target="https://meta.wikimedia.org/wiki/Talk:Public_consultation_about_Wikinews" TargetMode="External"/><Relationship Id="rId5" Type="http://schemas.openxmlformats.org/officeDocument/2006/relationships/hyperlink" Target="https://docs.google.com/document/d/1bs-oGr4gAyDc8rCoj-5_ySnl6hv02q3CNAiExwtQIZI/edit#bookmark=id.yo0322xil8pd" TargetMode="External"/><Relationship Id="rId6" Type="http://schemas.openxmlformats.org/officeDocument/2006/relationships/hyperlink" Target="https://docs.google.com/document/d/1bs-oGr4gAyDc8rCoj-5_ySnl6hv02q3CNAiExwtQIZI/edit#heading=h.fz1h68g7rig9" TargetMode="External"/><Relationship Id="rId18" Type="http://schemas.openxmlformats.org/officeDocument/2006/relationships/image" Target="../media/image11.png"/><Relationship Id="rId7" Type="http://schemas.openxmlformats.org/officeDocument/2006/relationships/hyperlink" Target="https://pageviews.wmcloud.org/?project=pl.wikipedia.org&amp;platform=all-access&amp;agent=user&amp;redirects=0&amp;range=latest-30&amp;pages=Wybory_prezydenckie_w_Polsce_w_2025_roku" TargetMode="External"/><Relationship Id="rId8" Type="http://schemas.openxmlformats.org/officeDocument/2006/relationships/hyperlink" Target="https://pageviews.wmcloud.org/?project=pl.wikinews.org&amp;platform=all-access&amp;agent=user&amp;redirects=0&amp;range=latest-30&amp;pages=Pa%C5%84stwowa_Komisja_Wyborcza:_Karol_Nawrocki_wygra%C5%82_w_wyborach_prezydenckich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CB2F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4" title="BLU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3213" y="237325"/>
            <a:ext cx="1997573" cy="1087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4" title="BORDURE 1 FORME BLEU FONC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"/>
          <p:cNvSpPr txBox="1"/>
          <p:nvPr/>
        </p:nvSpPr>
        <p:spPr>
          <a:xfrm>
            <a:off x="116450" y="2717025"/>
            <a:ext cx="94782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fr" sz="37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Titanic Meets the Iceberg: </a:t>
            </a:r>
            <a:endParaRPr sz="37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fr" sz="37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Closing Wikinews</a:t>
            </a:r>
            <a:endParaRPr sz="37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t/>
            </a:r>
            <a:endParaRPr sz="34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fr" sz="19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Victoria Doronina</a:t>
            </a:r>
            <a:endParaRPr sz="19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t/>
            </a:r>
            <a:endParaRPr sz="3400">
              <a:solidFill>
                <a:srgbClr val="384D8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63" name="Google Shape;63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0600"/>
            <a:ext cx="2656426" cy="265642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4"/>
          <p:cNvSpPr/>
          <p:nvPr/>
        </p:nvSpPr>
        <p:spPr>
          <a:xfrm>
            <a:off x="116450" y="1228725"/>
            <a:ext cx="385500" cy="434700"/>
          </a:xfrm>
          <a:prstGeom prst="mathMultiply">
            <a:avLst>
              <a:gd fmla="val 23520" name="adj1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4d4e2e730_0_145"/>
          <p:cNvSpPr txBox="1"/>
          <p:nvPr/>
        </p:nvSpPr>
        <p:spPr>
          <a:xfrm>
            <a:off x="132650" y="176925"/>
            <a:ext cx="7146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Wikinews: the problems are </a:t>
            </a:r>
            <a:r>
              <a:rPr b="1" lang="f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multi-level</a:t>
            </a:r>
            <a:endParaRPr b="1" sz="2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9" name="Google Shape;139;g3f4d4e2e730_0_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7548" y="0"/>
            <a:ext cx="1628851" cy="12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3f4d4e2e730_0_145"/>
          <p:cNvSpPr txBox="1"/>
          <p:nvPr/>
        </p:nvSpPr>
        <p:spPr>
          <a:xfrm>
            <a:off x="0" y="1311050"/>
            <a:ext cx="8114400" cy="3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5)      Poor community health of some editions: 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on Russian Wikinews the vast majority of edits over a year are </a:t>
            </a:r>
            <a:r>
              <a:rPr lang="fr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made by bots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and on Chinese Wikinews 3 human editors </a:t>
            </a:r>
            <a:r>
              <a:rPr lang="fr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generate &gt;70% of all edits.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1" name="Google Shape;141;g3f4d4e2e730_0_1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4627" y="2815424"/>
            <a:ext cx="4207822" cy="98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3f4d4e2e730_0_1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7499" y="2815423"/>
            <a:ext cx="3727161" cy="98990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3f4d4e2e730_0_145"/>
          <p:cNvSpPr txBox="1"/>
          <p:nvPr/>
        </p:nvSpPr>
        <p:spPr>
          <a:xfrm>
            <a:off x="132650" y="2382275"/>
            <a:ext cx="4255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Russian Wikipedia</a:t>
            </a:r>
            <a:r>
              <a:rPr lang="fr" sz="1800">
                <a:solidFill>
                  <a:schemeClr val="dk2"/>
                </a:solidFill>
              </a:rPr>
              <a:t>, </a:t>
            </a:r>
            <a:r>
              <a:rPr lang="fr" sz="1050">
                <a:solidFill>
                  <a:srgbClr val="202122"/>
                </a:solidFill>
                <a:highlight>
                  <a:srgbClr val="F8F9FA"/>
                </a:highlight>
              </a:rPr>
              <a:t> </a:t>
            </a:r>
            <a:r>
              <a:rPr lang="fr" sz="1650">
                <a:solidFill>
                  <a:srgbClr val="202122"/>
                </a:solidFill>
                <a:highlight>
                  <a:srgbClr val="F8F9FA"/>
                </a:highlight>
              </a:rPr>
              <a:t>2 055 015 articles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4" name="Google Shape;144;g3f4d4e2e730_0_145"/>
          <p:cNvSpPr txBox="1"/>
          <p:nvPr/>
        </p:nvSpPr>
        <p:spPr>
          <a:xfrm>
            <a:off x="4572000" y="2382275"/>
            <a:ext cx="388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1"/>
                </a:solidFill>
              </a:rPr>
              <a:t>Russian Wikinews</a:t>
            </a:r>
            <a:r>
              <a:rPr lang="fr" sz="1800">
                <a:solidFill>
                  <a:schemeClr val="dk2"/>
                </a:solidFill>
              </a:rPr>
              <a:t>, </a:t>
            </a:r>
            <a:r>
              <a:rPr lang="fr" sz="1650">
                <a:solidFill>
                  <a:srgbClr val="202122"/>
                </a:solidFill>
                <a:highlight>
                  <a:srgbClr val="F8F9FA"/>
                </a:highlight>
              </a:rPr>
              <a:t>1 496 000 articles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5" name="Google Shape;145;g3f4d4e2e730_0_1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46" name="Google Shape;146;g3f4d4e2e730_0_145" title="BORDURE 1 FORME BLEU FONCE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4d4e2e730_0_20"/>
          <p:cNvSpPr txBox="1"/>
          <p:nvPr>
            <p:ph type="ctrTitle"/>
          </p:nvPr>
        </p:nvSpPr>
        <p:spPr>
          <a:xfrm>
            <a:off x="311700" y="744575"/>
            <a:ext cx="8520600" cy="24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SPTF recommendations</a:t>
            </a:r>
            <a:endParaRPr/>
          </a:p>
        </p:txBody>
      </p:sp>
      <p:sp>
        <p:nvSpPr>
          <p:cNvPr id="152" name="Google Shape;152;g3f4d4e2e730_0_20"/>
          <p:cNvSpPr txBox="1"/>
          <p:nvPr/>
        </p:nvSpPr>
        <p:spPr>
          <a:xfrm>
            <a:off x="115350" y="267800"/>
            <a:ext cx="8913300" cy="42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Made two recommendations to the Community Affairs Committee of the Board of Trustees: not to approve Wikispore as a new Sister Project and close Wikinews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Community consultations about the Wikispore and </a:t>
            </a:r>
            <a:r>
              <a:rPr b="1" lang="fr" sz="17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Wikinews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: started in June, extended until 15th August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Discussed at Wikimania 2025  (10 people attended)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In December 2025 the Board of Trustees approved Wikinews closure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In January 2026 the SPTF was officially disbanded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Wikinews were made read-only in April 2026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3" name="Google Shape;153;g3f4d4e2e730_0_20" title="BORDURE 1 FORME BLEU FONC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3f4d4e2e730_0_20" title="SERVEUR COL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91450" y="2449875"/>
            <a:ext cx="2289377" cy="2289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52139e0be_1_11"/>
          <p:cNvSpPr txBox="1"/>
          <p:nvPr/>
        </p:nvSpPr>
        <p:spPr>
          <a:xfrm>
            <a:off x="1225850" y="102850"/>
            <a:ext cx="7146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There’s plenty of Titanics in the sea</a:t>
            </a:r>
            <a:endParaRPr b="1" sz="2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/mnt/data/extracted_ppt/image50.jpg" id="160" name="Google Shape;160;g3f52139e0be_1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000" y="1432975"/>
            <a:ext cx="5821302" cy="31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3f52139e0be_1_11"/>
          <p:cNvSpPr/>
          <p:nvPr/>
        </p:nvSpPr>
        <p:spPr>
          <a:xfrm>
            <a:off x="132650" y="1655425"/>
            <a:ext cx="29625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F46E5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3f52139e0be_1_11"/>
          <p:cNvSpPr/>
          <p:nvPr/>
        </p:nvSpPr>
        <p:spPr>
          <a:xfrm>
            <a:off x="142692" y="1199217"/>
            <a:ext cx="3037800" cy="106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111827"/>
              </a:solidFill>
            </a:endParaRPr>
          </a:p>
        </p:txBody>
      </p:sp>
      <p:sp>
        <p:nvSpPr>
          <p:cNvPr id="163" name="Google Shape;163;g3f52139e0be_1_11"/>
          <p:cNvSpPr txBox="1"/>
          <p:nvPr/>
        </p:nvSpPr>
        <p:spPr>
          <a:xfrm>
            <a:off x="78625" y="856675"/>
            <a:ext cx="8643000" cy="12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rPr>
              <a:t>SPTF is no more, but the </a:t>
            </a:r>
            <a:r>
              <a:rPr b="1" lang="fr" sz="18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Procedure for Sister Project Lifecycle </a:t>
            </a:r>
            <a:r>
              <a:rPr b="1" lang="fr" sz="1800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rPr>
              <a:t>remains</a:t>
            </a:r>
            <a:r>
              <a:rPr b="1" lang="fr" sz="17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1800">
              <a:solidFill>
                <a:srgbClr val="384D8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4" name="Google Shape;164;g3f52139e0be_1_11" title="BORDURE 1 FORME BLEU FONCE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3f52139e0be_1_11"/>
          <p:cNvSpPr txBox="1"/>
          <p:nvPr/>
        </p:nvSpPr>
        <p:spPr>
          <a:xfrm>
            <a:off x="6835625" y="4227275"/>
            <a:ext cx="30693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rPr>
              <a:t>Nano Banana Pro</a:t>
            </a:r>
            <a:r>
              <a:rPr lang="fr" sz="1800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800">
              <a:solidFill>
                <a:srgbClr val="384D8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52139e0be_1_1"/>
          <p:cNvSpPr txBox="1"/>
          <p:nvPr>
            <p:ph type="ctrTitle"/>
          </p:nvPr>
        </p:nvSpPr>
        <p:spPr>
          <a:xfrm>
            <a:off x="236100" y="57150"/>
            <a:ext cx="8520600" cy="87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Here we go again</a:t>
            </a:r>
            <a:endParaRPr/>
          </a:p>
        </p:txBody>
      </p:sp>
      <p:pic>
        <p:nvPicPr>
          <p:cNvPr id="171" name="Google Shape;171;g3f52139e0be_1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2125" y="882263"/>
            <a:ext cx="6039527" cy="367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f52139e0be_1_1" title="BORDURE 1 FORME BLEU FONC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3f52139e0be_1_1" title="FOOTBALL RETAKE COL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21250" y="3076676"/>
            <a:ext cx="1592924" cy="159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CB2F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g3f450ccbc04_0_6" title="LAMPADAIRE COLO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51325" y="1152251"/>
            <a:ext cx="3323648" cy="3323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3f450ccbc04_0_6" title="LAMPADAIRE COLO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9250" y="1110451"/>
            <a:ext cx="3323648" cy="3323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f450ccbc04_0_6" title="BORDURE LATERALE BLEU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2104501" y="-565825"/>
            <a:ext cx="163403" cy="252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3f450ccbc04_0_6" title="BORDURE LATERALE BLEU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6910776" y="-565825"/>
            <a:ext cx="163403" cy="252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3f450ccbc04_0_6"/>
          <p:cNvSpPr txBox="1"/>
          <p:nvPr/>
        </p:nvSpPr>
        <p:spPr>
          <a:xfrm>
            <a:off x="1535750" y="1607188"/>
            <a:ext cx="6957000" cy="21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1" lang="fr" sz="4800">
                <a:solidFill>
                  <a:srgbClr val="384D8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Discussion:</a:t>
            </a:r>
            <a:endParaRPr b="1" sz="4800">
              <a:solidFill>
                <a:srgbClr val="384D8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Arial"/>
              <a:buNone/>
            </a:pPr>
            <a:r>
              <a:rPr b="1" lang="fr" sz="1500">
                <a:solidFill>
                  <a:schemeClr val="accent2"/>
                </a:solidFill>
              </a:rPr>
              <a:t>How </a:t>
            </a:r>
            <a:r>
              <a:rPr b="1" lang="fr" sz="1500">
                <a:solidFill>
                  <a:schemeClr val="accent2"/>
                </a:solidFill>
              </a:rPr>
              <a:t>should movement-wide discussions be organised for difficult </a:t>
            </a:r>
            <a:endParaRPr b="1" sz="15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Arial"/>
              <a:buNone/>
            </a:pPr>
            <a:r>
              <a:rPr b="1" lang="fr" sz="1500">
                <a:solidFill>
                  <a:schemeClr val="accent2"/>
                </a:solidFill>
              </a:rPr>
              <a:t>project decisions?</a:t>
            </a:r>
            <a:endParaRPr b="1" sz="15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Arial"/>
              <a:buNone/>
            </a:pPr>
            <a:r>
              <a:t/>
            </a:r>
            <a:endParaRPr b="1" sz="1500">
              <a:solidFill>
                <a:srgbClr val="3741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200"/>
              <a:buFont typeface="Arial"/>
              <a:buNone/>
            </a:pPr>
            <a:r>
              <a:rPr b="1" lang="fr" sz="1500">
                <a:solidFill>
                  <a:srgbClr val="111827"/>
                </a:solidFill>
              </a:rPr>
              <a:t>What would make such a process feel legitimate to communities, </a:t>
            </a:r>
            <a:endParaRPr b="1" sz="1500">
              <a:solidFill>
                <a:srgbClr val="11182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200"/>
              <a:buFont typeface="Arial"/>
              <a:buNone/>
            </a:pPr>
            <a:r>
              <a:rPr b="1" lang="fr" sz="1500">
                <a:solidFill>
                  <a:srgbClr val="111827"/>
                </a:solidFill>
              </a:rPr>
              <a:t>the Board and readers?</a:t>
            </a:r>
            <a:endParaRPr b="1" sz="1500">
              <a:solidFill>
                <a:srgbClr val="384D8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183" name="Google Shape;183;g3f450ccbc04_0_6" title="BLUE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31750" y="237700"/>
            <a:ext cx="1680497" cy="91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3f450ccbc04_0_6" title="BORDURE 1 FORME BLEU FONCE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400" y="4626300"/>
            <a:ext cx="8839199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g3f4d4e2e730_0_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946125"/>
            <a:ext cx="8991598" cy="4044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DA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7" title="WORDMARK COLO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54738" y="223925"/>
            <a:ext cx="2034523" cy="11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50" y="1614975"/>
            <a:ext cx="4256375" cy="2615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7"/>
          <p:cNvSpPr txBox="1"/>
          <p:nvPr/>
        </p:nvSpPr>
        <p:spPr>
          <a:xfrm>
            <a:off x="4188300" y="1521250"/>
            <a:ext cx="4955700" cy="21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1" lang="fr" sz="4800">
                <a:solidFill>
                  <a:srgbClr val="384D86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Discussion:</a:t>
            </a:r>
            <a:endParaRPr b="1" sz="4800">
              <a:solidFill>
                <a:srgbClr val="384D8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Arial"/>
              <a:buNone/>
            </a:pPr>
            <a:r>
              <a:rPr i="1" lang="fr" sz="900">
                <a:solidFill>
                  <a:srgbClr val="374151"/>
                </a:solidFill>
              </a:rPr>
              <a:t>How should movement-wide discussions be organised for difficult project decisions?</a:t>
            </a:r>
            <a:endParaRPr i="1" sz="900">
              <a:solidFill>
                <a:srgbClr val="3741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Arial"/>
              <a:buNone/>
            </a:pPr>
            <a:r>
              <a:t/>
            </a:r>
            <a:endParaRPr i="1" sz="900">
              <a:solidFill>
                <a:srgbClr val="3741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200"/>
              <a:buFont typeface="Arial"/>
              <a:buNone/>
            </a:pPr>
            <a:r>
              <a:rPr lang="fr" sz="1200">
                <a:solidFill>
                  <a:srgbClr val="111827"/>
                </a:solidFill>
              </a:rPr>
              <a:t>What would make such a process feel legitimate to communities, the Board and readers?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Arial"/>
              <a:buNone/>
            </a:pPr>
            <a:r>
              <a:t/>
            </a:r>
            <a:endParaRPr i="1" sz="900">
              <a:solidFill>
                <a:srgbClr val="374151"/>
              </a:solidFill>
            </a:endParaRPr>
          </a:p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t/>
            </a:r>
            <a:endParaRPr b="1" sz="2400">
              <a:solidFill>
                <a:srgbClr val="384D86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197" name="Google Shape;197;p17" title="BORDURE 1 FORME BLEU FONCE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g3f450ccbc04_0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050" y="665638"/>
            <a:ext cx="5790701" cy="38122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g3f450ccbc04_0_16"/>
          <p:cNvSpPr txBox="1"/>
          <p:nvPr/>
        </p:nvSpPr>
        <p:spPr>
          <a:xfrm>
            <a:off x="6432825" y="3815500"/>
            <a:ext cx="21147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3366CC"/>
                </a:solidFill>
                <a:highlight>
                  <a:srgbClr val="F8F9FA"/>
                </a:highlight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Willy Stöwer</a:t>
            </a:r>
            <a:r>
              <a:rPr lang="fr" sz="1200"/>
              <a:t> </a:t>
            </a:r>
            <a:r>
              <a:rPr lang="fr" sz="1200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rPr>
              <a:t>: “Sinking of the Titanic” - public domain via Wikimedia </a:t>
            </a:r>
            <a:r>
              <a:rPr lang="fr" sz="1200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rPr>
              <a:t>Commons</a:t>
            </a:r>
            <a:endParaRPr sz="1200">
              <a:solidFill>
                <a:srgbClr val="384D8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71;g3f450ccbc04_0_16"/>
          <p:cNvSpPr txBox="1"/>
          <p:nvPr/>
        </p:nvSpPr>
        <p:spPr>
          <a:xfrm>
            <a:off x="0" y="0"/>
            <a:ext cx="9044700" cy="10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fr" sz="3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fr" sz="32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The original Titanic - an unsinkable ship</a:t>
            </a:r>
            <a:endParaRPr sz="32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t/>
            </a:r>
            <a:endParaRPr sz="34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t/>
            </a:r>
            <a:endParaRPr sz="3400">
              <a:solidFill>
                <a:srgbClr val="384D8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2" name="Google Shape;72;g3f450ccbc04_0_16"/>
          <p:cNvSpPr txBox="1"/>
          <p:nvPr/>
        </p:nvSpPr>
        <p:spPr>
          <a:xfrm>
            <a:off x="6432825" y="1173350"/>
            <a:ext cx="25152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202122"/>
                </a:solidFill>
                <a:highlight>
                  <a:srgbClr val="FFFFFF"/>
                </a:highlight>
              </a:rPr>
              <a:t>Wikipedia: </a:t>
            </a:r>
            <a:endParaRPr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202122"/>
                </a:solidFill>
                <a:highlight>
                  <a:srgbClr val="FFFFFF"/>
                </a:highlight>
              </a:rPr>
              <a:t>The largest </a:t>
            </a:r>
            <a:r>
              <a:rPr lang="fr">
                <a:solidFill>
                  <a:srgbClr val="3366CC"/>
                </a:solidFill>
                <a:highlight>
                  <a:srgbClr val="FFFFFF"/>
                </a:highlight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ocean liner</a:t>
            </a:r>
            <a:r>
              <a:rPr lang="fr">
                <a:solidFill>
                  <a:srgbClr val="202122"/>
                </a:solidFill>
                <a:highlight>
                  <a:srgbClr val="FFFFFF"/>
                </a:highlight>
              </a:rPr>
              <a:t> in service at the time, </a:t>
            </a:r>
            <a:r>
              <a:rPr lang="fr">
                <a:solidFill>
                  <a:srgbClr val="3366CC"/>
                </a:solidFill>
                <a:highlight>
                  <a:srgbClr val="FFFFFF"/>
                </a:highlight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RMS </a:t>
            </a:r>
            <a:r>
              <a:rPr i="1" lang="fr">
                <a:solidFill>
                  <a:srgbClr val="3366CC"/>
                </a:solidFill>
                <a:highlight>
                  <a:srgbClr val="FFFFFF"/>
                </a:highlight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Titanic</a:t>
            </a:r>
            <a:r>
              <a:rPr lang="fr">
                <a:solidFill>
                  <a:srgbClr val="202122"/>
                </a:solidFill>
                <a:highlight>
                  <a:srgbClr val="FFFFFF"/>
                </a:highlight>
              </a:rPr>
              <a:t> sank in the </a:t>
            </a:r>
            <a:r>
              <a:rPr lang="fr">
                <a:solidFill>
                  <a:srgbClr val="3366CC"/>
                </a:solidFill>
                <a:highlight>
                  <a:srgbClr val="FFFFFF"/>
                </a:highlight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North Atlantic Ocean</a:t>
            </a:r>
            <a:r>
              <a:rPr lang="fr">
                <a:solidFill>
                  <a:srgbClr val="202122"/>
                </a:solidFill>
                <a:highlight>
                  <a:srgbClr val="FFFFFF"/>
                </a:highlight>
              </a:rPr>
              <a:t> on 15 April 1912</a:t>
            </a:r>
            <a:r>
              <a:rPr lang="fr"/>
              <a:t> </a:t>
            </a:r>
            <a:endParaRPr/>
          </a:p>
        </p:txBody>
      </p:sp>
      <p:pic>
        <p:nvPicPr>
          <p:cNvPr id="73" name="Google Shape;73;g3f450ccbc04_0_16" title="BORDURE 1 FORME BLEU FONCE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4d4e2e730_0_252"/>
          <p:cNvSpPr txBox="1"/>
          <p:nvPr/>
        </p:nvSpPr>
        <p:spPr>
          <a:xfrm>
            <a:off x="803550" y="217950"/>
            <a:ext cx="714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are “the Sister Projects?”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g3f4d4e2e730_0_252"/>
          <p:cNvSpPr txBox="1"/>
          <p:nvPr/>
        </p:nvSpPr>
        <p:spPr>
          <a:xfrm>
            <a:off x="3213775" y="1382975"/>
            <a:ext cx="5586900" cy="30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Sister Projects</a:t>
            </a:r>
            <a:r>
              <a:rPr lang="fr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- MediaWiki-based projects supported by the WMF 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800"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fr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NOT wikimedia projects in different languages, </a:t>
            </a:r>
            <a:r>
              <a:rPr lang="fr" sz="1800">
                <a:latin typeface="Montserrat"/>
                <a:ea typeface="Montserrat"/>
                <a:cs typeface="Montserrat"/>
                <a:sym typeface="Montserrat"/>
              </a:rPr>
              <a:t>not specifically English or French Wikinews</a:t>
            </a:r>
            <a:r>
              <a:rPr lang="fr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800">
                <a:latin typeface="Montserrat"/>
                <a:ea typeface="Montserrat"/>
                <a:cs typeface="Montserrat"/>
                <a:sym typeface="Montserrat"/>
              </a:rPr>
              <a:t>Opening and closing of these projects is the Board’s mandate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fr" sz="1800">
                <a:latin typeface="Montserrat"/>
                <a:ea typeface="Montserrat"/>
                <a:cs typeface="Montserrat"/>
                <a:sym typeface="Montserrat"/>
              </a:rPr>
              <a:t>But what do we do with the Sister projects that failed to live to the expectations?</a:t>
            </a:r>
            <a:endParaRPr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pic>
        <p:nvPicPr>
          <p:cNvPr id="80" name="Google Shape;80;g3f4d4e2e730_0_2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200" y="1186775"/>
            <a:ext cx="2918750" cy="291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3f4d4e2e730_0_252" title="BORDURE 1 FORME BLEU FONC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g3f52139e0be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1749" y="1028300"/>
            <a:ext cx="6067149" cy="39094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7" name="Google Shape;87;g3f52139e0be_0_8"/>
          <p:cNvSpPr txBox="1"/>
          <p:nvPr/>
        </p:nvSpPr>
        <p:spPr>
          <a:xfrm>
            <a:off x="203200" y="3945900"/>
            <a:ext cx="1644600" cy="7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Wikispecies – 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speedy rejected 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as out of scope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88" name="Google Shape;88;g3f52139e0be_0_8"/>
          <p:cNvCxnSpPr/>
          <p:nvPr/>
        </p:nvCxnSpPr>
        <p:spPr>
          <a:xfrm>
            <a:off x="2041365" y="4303798"/>
            <a:ext cx="424200" cy="0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9" name="Google Shape;89;g3f52139e0be_0_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90" name="Google Shape;90;g3f52139e0be_0_8"/>
          <p:cNvSpPr txBox="1"/>
          <p:nvPr/>
        </p:nvSpPr>
        <p:spPr>
          <a:xfrm>
            <a:off x="55325" y="78200"/>
            <a:ext cx="9144000" cy="9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fr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Proposals for closure – mainly Wikipedias and Wikinews by Language Committee</a:t>
            </a:r>
            <a:endParaRPr b="1" sz="28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4d4e2e730_0_0"/>
          <p:cNvSpPr txBox="1"/>
          <p:nvPr>
            <p:ph type="ctrTitle"/>
          </p:nvPr>
        </p:nvSpPr>
        <p:spPr>
          <a:xfrm>
            <a:off x="311700" y="744575"/>
            <a:ext cx="8520600" cy="24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r" sz="3980"/>
              <a:t>Sister Project Taskforce (SPTF)</a:t>
            </a:r>
            <a:endParaRPr sz="3980"/>
          </a:p>
        </p:txBody>
      </p:sp>
      <p:sp>
        <p:nvSpPr>
          <p:cNvPr id="96" name="Google Shape;96;g3f4d4e2e730_0_0"/>
          <p:cNvSpPr txBox="1"/>
          <p:nvPr/>
        </p:nvSpPr>
        <p:spPr>
          <a:xfrm>
            <a:off x="246150" y="811000"/>
            <a:ext cx="6988500" cy="29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Source Serif Pro"/>
              <a:buChar char="●"/>
            </a:pPr>
            <a:r>
              <a:rPr lang="fr" sz="1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Sister 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fr" sz="1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rojects Taskforce was formed in January 2023 under now defunct </a:t>
            </a:r>
            <a:r>
              <a:rPr b="1" lang="fr" sz="1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Community Affairs </a:t>
            </a:r>
            <a:r>
              <a:rPr b="1" lang="fr" sz="1700">
                <a:latin typeface="Montserrat"/>
                <a:ea typeface="Montserrat"/>
                <a:cs typeface="Montserrat"/>
                <a:sym typeface="Montserrat"/>
              </a:rPr>
              <a:t>Committee (CAC) of the Board of Trustees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: 6 trustees, 5  wikimedians selected via an open call on Meta and wikimedia-l.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Workshop on Sister Projects during Wikimania 2023.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and 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during Wikiconference North America 2023.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fr" sz="1700">
                <a:latin typeface="Montserrat"/>
                <a:ea typeface="Montserrat"/>
                <a:cs typeface="Montserrat"/>
                <a:sym typeface="Montserrat"/>
              </a:rPr>
              <a:t>Q: 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What are the candidates for opening and closing?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g3f4d4e2e730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4875" y="1233675"/>
            <a:ext cx="1562100" cy="15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f4d4e2e730_0_0"/>
          <p:cNvSpPr txBox="1"/>
          <p:nvPr/>
        </p:nvSpPr>
        <p:spPr>
          <a:xfrm>
            <a:off x="7464875" y="2986550"/>
            <a:ext cx="233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Learn more here</a:t>
            </a:r>
            <a:endParaRPr b="1"/>
          </a:p>
        </p:txBody>
      </p:sp>
      <p:pic>
        <p:nvPicPr>
          <p:cNvPr id="99" name="Google Shape;99;g3f4d4e2e730_0_0" title="BORDURE 1 FORME BLEU FONC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502e7b8f6_1_0"/>
          <p:cNvSpPr txBox="1"/>
          <p:nvPr>
            <p:ph type="ctrTitle"/>
          </p:nvPr>
        </p:nvSpPr>
        <p:spPr>
          <a:xfrm>
            <a:off x="311700" y="994175"/>
            <a:ext cx="8520600" cy="24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88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r" sz="3480"/>
              <a:t>A policy for opening and closing the Sister Projects</a:t>
            </a:r>
            <a:endParaRPr sz="3480"/>
          </a:p>
        </p:txBody>
      </p:sp>
      <p:sp>
        <p:nvSpPr>
          <p:cNvPr id="105" name="Google Shape;105;g3f502e7b8f6_1_0"/>
          <p:cNvSpPr txBox="1"/>
          <p:nvPr/>
        </p:nvSpPr>
        <p:spPr>
          <a:xfrm>
            <a:off x="256725" y="994175"/>
            <a:ext cx="6988500" cy="46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Developed the</a:t>
            </a:r>
            <a:r>
              <a:rPr b="1" lang="fr" sz="17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fr" sz="1700" u="sng">
                <a:solidFill>
                  <a:schemeClr val="folHlink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policy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 for the evaluation of the Sister Project Lifecycle, which was approved in the first draft by the Community Affairs Committee in 2024.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Run a </a:t>
            </a:r>
            <a:r>
              <a:rPr b="1" lang="fr" sz="17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public consultation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 about the policy on Meta &amp; global calls in May - June 2024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Char char="●"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The revised policy was approved by the CAC in July. 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SPTF was given a mandate by CAC to test the policy by evaluating </a:t>
            </a:r>
            <a:r>
              <a:rPr b="1" lang="fr" sz="1700">
                <a:latin typeface="Montserrat"/>
                <a:ea typeface="Montserrat"/>
                <a:cs typeface="Montserrat"/>
                <a:sym typeface="Montserrat"/>
              </a:rPr>
              <a:t>one project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 for </a:t>
            </a:r>
            <a:r>
              <a:rPr b="1" lang="fr" sz="1700">
                <a:latin typeface="Montserrat"/>
                <a:ea typeface="Montserrat"/>
                <a:cs typeface="Montserrat"/>
                <a:sym typeface="Montserrat"/>
              </a:rPr>
              <a:t>possible opening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 as a Sister Project and </a:t>
            </a:r>
            <a:r>
              <a:rPr b="1" lang="fr" sz="1700">
                <a:latin typeface="Montserrat"/>
                <a:ea typeface="Montserrat"/>
                <a:cs typeface="Montserrat"/>
                <a:sym typeface="Montserrat"/>
              </a:rPr>
              <a:t>one for closing</a:t>
            </a: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6" name="Google Shape;106;g3f502e7b8f6_1_0" title="BORDURE 1 FORME BLEU FONCE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3f502e7b8f6_1_0" title="PENSEUR COLO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34609" y="2571742"/>
            <a:ext cx="2285686" cy="2285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g3f4d4e2e730_0_30"/>
          <p:cNvPicPr preferRelativeResize="0"/>
          <p:nvPr/>
        </p:nvPicPr>
        <p:blipFill rotWithShape="1">
          <a:blip r:embed="rId3">
            <a:alphaModFix/>
          </a:blip>
          <a:srcRect b="0" l="-3626" r="-9343" t="0"/>
          <a:stretch/>
        </p:blipFill>
        <p:spPr>
          <a:xfrm>
            <a:off x="254675" y="823375"/>
            <a:ext cx="7525476" cy="363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3f4d4e2e730_0_30"/>
          <p:cNvSpPr txBox="1"/>
          <p:nvPr/>
        </p:nvSpPr>
        <p:spPr>
          <a:xfrm>
            <a:off x="923100" y="88125"/>
            <a:ext cx="7146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Wikinews: </a:t>
            </a:r>
            <a:r>
              <a:rPr b="1" lang="fr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case for closure</a:t>
            </a:r>
            <a:endParaRPr b="1"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" name="Google Shape;114;g3f4d4e2e730_0_30"/>
          <p:cNvSpPr txBox="1"/>
          <p:nvPr/>
        </p:nvSpPr>
        <p:spPr>
          <a:xfrm>
            <a:off x="7311875" y="4089700"/>
            <a:ext cx="30693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rPr>
              <a:t>Nano Banana Pro</a:t>
            </a:r>
            <a:r>
              <a:rPr lang="fr" sz="1800">
                <a:solidFill>
                  <a:srgbClr val="384D8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800">
              <a:solidFill>
                <a:srgbClr val="384D8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5" name="Google Shape;115;g3f4d4e2e730_0_30" title="BORDURE 1 FORME BLEU FONC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4d4e2e730_0_88"/>
          <p:cNvSpPr txBox="1"/>
          <p:nvPr/>
        </p:nvSpPr>
        <p:spPr>
          <a:xfrm>
            <a:off x="132650" y="176925"/>
            <a:ext cx="7146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Wikinews: the problems are </a:t>
            </a:r>
            <a:r>
              <a:rPr b="1" lang="f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multi-level</a:t>
            </a:r>
            <a:endParaRPr b="1" sz="2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1" name="Google Shape;121;g3f4d4e2e730_0_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7548" y="0"/>
            <a:ext cx="1628851" cy="12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3f4d4e2e730_0_88"/>
          <p:cNvSpPr txBox="1"/>
          <p:nvPr/>
        </p:nvSpPr>
        <p:spPr>
          <a:xfrm>
            <a:off x="132650" y="1221650"/>
            <a:ext cx="8114400" cy="3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AutoNum type="arabicParenR"/>
            </a:pPr>
            <a:r>
              <a:rPr b="1"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Most of the  content is non-verifiable and often is not NPOV.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2)      No synergy with other Wikimedia projects: 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Other Wikimedia projects are </a:t>
            </a:r>
            <a:r>
              <a:rPr lang="fr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not relying significantly on Wikinews</a:t>
            </a:r>
            <a:r>
              <a:rPr lang="f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3)       Limited use to people: </a:t>
            </a:r>
            <a:r>
              <a:rPr lang="fr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Search engine statistics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shows that users are not searching for and finding relevant information on Wikinews. Over </a:t>
            </a:r>
            <a:r>
              <a:rPr lang="fr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70% of read traffic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to Wikinews comes from search engine crawlers, not people. Of the top search queries to Google that show Wikinews results in a given month, </a:t>
            </a:r>
            <a:r>
              <a:rPr lang="fr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less than 5% are news related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4)      Poor community health of some editions: 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On Russian Wikinews the vast majority of edits over a year are </a:t>
            </a:r>
            <a:r>
              <a:rPr lang="fr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made by bots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and on Chinese Wikinews 3 human editors </a:t>
            </a:r>
            <a:r>
              <a:rPr lang="fr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generate &gt;70% of all edits.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g3f4d4e2e730_0_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24" name="Google Shape;124;g3f4d4e2e730_0_88" title="BORDURE 1 FORME BLEU FONCE.png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625" y="4739250"/>
            <a:ext cx="8835548" cy="2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3f4d4e2e730_0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7548" y="0"/>
            <a:ext cx="1628851" cy="12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3f4d4e2e730_0_36"/>
          <p:cNvSpPr txBox="1"/>
          <p:nvPr/>
        </p:nvSpPr>
        <p:spPr>
          <a:xfrm>
            <a:off x="0" y="619350"/>
            <a:ext cx="7477500" cy="42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4)       Limited use to people: </a:t>
            </a:r>
            <a:r>
              <a:rPr lang="fr" sz="1200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Search engine statistics</a:t>
            </a:r>
            <a:r>
              <a:rPr lang="f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shows that users are not searching for and finding relevant information on Wikinews. Over </a:t>
            </a:r>
            <a:r>
              <a:rPr lang="fr" sz="1200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70% of read traffic</a:t>
            </a:r>
            <a:r>
              <a:rPr lang="f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to Wikinews comes from search engine crawlers, not people. Of the top search queries to Google that show Wikinews results in a given month, </a:t>
            </a:r>
            <a:r>
              <a:rPr lang="fr" sz="1200" u="sng">
                <a:solidFill>
                  <a:srgbClr val="1155CC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less than 5% are news related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Let's compare similar articles, such as about a  national election 2025  in Poland:</a:t>
            </a:r>
            <a:endParaRPr sz="1200">
              <a:solidFill>
                <a:srgbClr val="2021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889000" marR="13970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202122"/>
              </a:buClr>
              <a:buSzPts val="1200"/>
              <a:buFont typeface="Montserrat"/>
              <a:buChar char="●"/>
            </a:pP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Wikipedia: </a:t>
            </a:r>
            <a:r>
              <a:rPr lang="fr" sz="1200">
                <a:solidFill>
                  <a:srgbClr val="3366CC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117,000 page views in the last month</a:t>
            </a:r>
            <a:endParaRPr sz="1200">
              <a:solidFill>
                <a:srgbClr val="3366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8890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200"/>
              <a:buFont typeface="Montserrat"/>
              <a:buChar char="●"/>
            </a:pP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Wikinews: </a:t>
            </a:r>
            <a:r>
              <a:rPr lang="fr" sz="1200">
                <a:solidFill>
                  <a:srgbClr val="3366CC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175 page views in the last month</a:t>
            </a:r>
            <a:endParaRPr sz="1200">
              <a:solidFill>
                <a:srgbClr val="3366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2159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Or the release of the Nintendo Switch 2:</a:t>
            </a:r>
            <a:endParaRPr sz="1200">
              <a:solidFill>
                <a:srgbClr val="2021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889000" marR="13970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202122"/>
              </a:buClr>
              <a:buSzPts val="1200"/>
              <a:buFont typeface="Montserrat"/>
              <a:buChar char="●"/>
            </a:pP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Wikipedia: </a:t>
            </a:r>
            <a:r>
              <a:rPr lang="fr" sz="1200">
                <a:solidFill>
                  <a:srgbClr val="3366CC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4,200 page views in the last month</a:t>
            </a:r>
            <a:endParaRPr sz="1200">
              <a:solidFill>
                <a:srgbClr val="3366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8890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200"/>
              <a:buFont typeface="Montserrat"/>
              <a:buChar char="●"/>
            </a:pP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Wikinews: </a:t>
            </a:r>
            <a:r>
              <a:rPr lang="fr" sz="1200">
                <a:solidFill>
                  <a:srgbClr val="3366CC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 page views in the last month</a:t>
            </a:r>
            <a:endParaRPr sz="1200">
              <a:solidFill>
                <a:srgbClr val="3366C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2159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Or the election of the new Pope in May:</a:t>
            </a:r>
            <a:endParaRPr sz="1200">
              <a:solidFill>
                <a:srgbClr val="2021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889000" marR="13970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202122"/>
              </a:buClr>
              <a:buSzPts val="1200"/>
              <a:buFont typeface="Montserrat"/>
              <a:buChar char="●"/>
            </a:pP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Wikipedia: </a:t>
            </a:r>
            <a:r>
              <a:rPr lang="fr" sz="1200">
                <a:solidFill>
                  <a:srgbClr val="3366CC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44,350 page views over a month</a:t>
            </a:r>
            <a:endParaRPr sz="1200">
              <a:solidFill>
                <a:srgbClr val="2021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8890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200"/>
              <a:buFont typeface="Montserrat"/>
              <a:buChar char="●"/>
            </a:pP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Wikinews: </a:t>
            </a:r>
            <a:r>
              <a:rPr lang="fr" sz="1200">
                <a:solidFill>
                  <a:srgbClr val="3366CC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309 page views over a month</a:t>
            </a:r>
            <a:r>
              <a:rPr lang="fr" sz="1200">
                <a:solidFill>
                  <a:srgbClr val="3366CC"/>
                </a:solidFill>
                <a:latin typeface="Montserrat"/>
                <a:ea typeface="Montserrat"/>
                <a:cs typeface="Montserrat"/>
                <a:sym typeface="Montserrat"/>
              </a:rPr>
              <a:t>                                                                                                                      </a:t>
            </a:r>
            <a:r>
              <a:rPr lang="fr" sz="1200">
                <a:solidFill>
                  <a:srgbClr val="3366CC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WhatamIdoing</a:t>
            </a: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fr" sz="1200">
                <a:solidFill>
                  <a:srgbClr val="3366CC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talk</a:t>
            </a:r>
            <a:r>
              <a:rPr lang="fr" sz="1200">
                <a:solidFill>
                  <a:srgbClr val="202122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r>
              <a:rPr lang="fr" sz="1200">
                <a:solidFill>
                  <a:srgbClr val="72777D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05:19, 3 July 2025 (UTC)</a:t>
            </a:r>
            <a:r>
              <a:rPr lang="fr" sz="1200">
                <a:solidFill>
                  <a:srgbClr val="72777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" sz="1200">
                <a:solidFill>
                  <a:srgbClr val="72777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200">
              <a:solidFill>
                <a:srgbClr val="72777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1397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fr" u="sng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Talk:Public consultation about Wikinews - Meta</a:t>
            </a:r>
            <a:r>
              <a:rPr b="1" lang="f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b="1" lang="fr" sz="1200" u="sng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https://w.wiki/Edzu</a:t>
            </a:r>
            <a:r>
              <a:rPr b="1" lang="f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r>
              <a:rPr lang="f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200">
              <a:solidFill>
                <a:srgbClr val="72777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2159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2777D"/>
              </a:solidFill>
              <a:highlight>
                <a:srgbClr val="FFFFFF"/>
              </a:highlight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  </a:t>
            </a:r>
            <a:endParaRPr>
              <a:solidFill>
                <a:schemeClr val="dk2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sp>
        <p:nvSpPr>
          <p:cNvPr id="131" name="Google Shape;131;g3f4d4e2e730_0_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132" name="Google Shape;132;g3f4d4e2e730_0_36"/>
          <p:cNvSpPr txBox="1"/>
          <p:nvPr/>
        </p:nvSpPr>
        <p:spPr>
          <a:xfrm>
            <a:off x="132650" y="176925"/>
            <a:ext cx="7146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Wikinews: the problems are </a:t>
            </a:r>
            <a:r>
              <a:rPr b="1" lang="fr" sz="2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multi-level</a:t>
            </a:r>
            <a:endParaRPr b="1" sz="2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3" name="Google Shape;133;g3f4d4e2e730_0_36" title="WIFI COLO.png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005775" y="2025651"/>
            <a:ext cx="2307548" cy="3932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ikimania 2026">
  <a:themeElements>
    <a:clrScheme name="Simple Light">
      <a:dk1>
        <a:srgbClr val="384D86"/>
      </a:dk1>
      <a:lt1>
        <a:srgbClr val="FFF8DA"/>
      </a:lt1>
      <a:dk2>
        <a:srgbClr val="C0E4FF"/>
      </a:dk2>
      <a:lt2>
        <a:srgbClr val="FFCB2F"/>
      </a:lt2>
      <a:accent1>
        <a:srgbClr val="E63334"/>
      </a:accent1>
      <a:accent2>
        <a:srgbClr val="212121"/>
      </a:accent2>
      <a:accent3>
        <a:srgbClr val="FFFFFF"/>
      </a:accent3>
      <a:accent4>
        <a:srgbClr val="B4BABE"/>
      </a:accent4>
      <a:accent5>
        <a:srgbClr val="30865B"/>
      </a:accent5>
      <a:accent6>
        <a:srgbClr val="5A2E4C"/>
      </a:accent6>
      <a:hlink>
        <a:srgbClr val="384D8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