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83" r:id="rId4"/>
    <p:sldId id="284" r:id="rId5"/>
    <p:sldId id="287" r:id="rId6"/>
    <p:sldId id="288" r:id="rId7"/>
    <p:sldId id="259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Montserrat" panose="020B0604020202020204" charset="-52"/>
      <p:regular r:id="rId14"/>
      <p:bold r:id="rId15"/>
      <p:italic r:id="rId16"/>
      <p:boldItalic r:id="rId17"/>
    </p:embeddedFont>
    <p:embeddedFont>
      <p:font typeface="Montserrat ExtraBold" panose="020B0604020202020204" charset="-52"/>
      <p:bold r:id="rId18"/>
      <p:boldItalic r:id="rId19"/>
    </p:embeddedFont>
    <p:embeddedFont>
      <p:font typeface="Segoe UI" panose="020B0502040204020203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80">
          <p15:clr>
            <a:srgbClr val="A4A3A4"/>
          </p15:clr>
        </p15:guide>
        <p15:guide id="2" pos="14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3" roundtripDataSignature="AMtx7mhCFcRlyT3vPhnJjm2Ck0xplg73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D470C34-C98A-48F9-A4AE-9ACC72BEF0D8}">
  <a:tblStyle styleId="{ED470C34-C98A-48F9-A4AE-9ACC72BEF0D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52"/>
      </p:cViewPr>
      <p:guideLst>
        <p:guide orient="horz" pos="1080"/>
        <p:guide pos="14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43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36793e671f4_0_6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38" name="Google Shape;438;g36793e671f4_0_6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366942ba09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48" name="Google Shape;448;g366942ba09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3668fed620f_0_9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96" name="Google Shape;496;g3668fed620f_0_9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62990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37125a999b2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5" name="Google Shape;555;g37125a999b2_0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56" name="Google Shape;556;g37125a999b2_0_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0361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36793e671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Ask for comments in the chat area so as to manage expectations</a:t>
            </a:r>
            <a:endParaRPr/>
          </a:p>
        </p:txBody>
      </p:sp>
      <p:sp>
        <p:nvSpPr>
          <p:cNvPr id="466" name="Google Shape;466;g36793e671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89666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37125a999b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47" name="Google Shape;547;g37125a999b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12293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370da3fe7a5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58" name="Google Shape;458;g370da3fe7a5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8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2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2"/>
          <p:cNvSpPr txBox="1">
            <a:spLocks noGrp="1"/>
          </p:cNvSpPr>
          <p:nvPr>
            <p:ph type="body" idx="1"/>
          </p:nvPr>
        </p:nvSpPr>
        <p:spPr>
          <a:xfrm rot="5400000">
            <a:off x="1154550" y="-125850"/>
            <a:ext cx="22629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9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9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3"/>
          <p:cNvSpPr txBox="1">
            <a:spLocks noGrp="1"/>
          </p:cNvSpPr>
          <p:nvPr>
            <p:ph type="title"/>
          </p:nvPr>
        </p:nvSpPr>
        <p:spPr>
          <a:xfrm rot="5400000">
            <a:off x="2366100" y="1085919"/>
            <a:ext cx="29259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93"/>
          <p:cNvSpPr txBox="1">
            <a:spLocks noGrp="1"/>
          </p:cNvSpPr>
          <p:nvPr>
            <p:ph type="body" idx="1"/>
          </p:nvPr>
        </p:nvSpPr>
        <p:spPr>
          <a:xfrm rot="5400000">
            <a:off x="270600" y="95319"/>
            <a:ext cx="2925900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9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9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9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4"/>
          <p:cNvSpPr txBox="1">
            <a:spLocks noGrp="1"/>
          </p:cNvSpPr>
          <p:nvPr>
            <p:ph type="ctrTitle"/>
          </p:nvPr>
        </p:nvSpPr>
        <p:spPr>
          <a:xfrm>
            <a:off x="342900" y="1065213"/>
            <a:ext cx="3886200" cy="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4"/>
          <p:cNvSpPr txBox="1"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8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5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5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5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5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5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6"/>
          <p:cNvSpPr txBox="1">
            <a:spLocks noGrp="1"/>
          </p:cNvSpPr>
          <p:nvPr>
            <p:ph type="title"/>
          </p:nvPr>
        </p:nvSpPr>
        <p:spPr>
          <a:xfrm>
            <a:off x="361156" y="2203450"/>
            <a:ext cx="38862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6"/>
          <p:cNvSpPr txBox="1">
            <a:spLocks noGrp="1"/>
          </p:cNvSpPr>
          <p:nvPr>
            <p:ph type="body" idx="1"/>
          </p:nvPr>
        </p:nvSpPr>
        <p:spPr>
          <a:xfrm>
            <a:off x="361156" y="1453357"/>
            <a:ext cx="3886200" cy="7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86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6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6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7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7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36" name="Google Shape;36;p87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37" name="Google Shape;37;p87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7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7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8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8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200" cy="3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43" name="Google Shape;43;p88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200" cy="19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44" name="Google Shape;44;p88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00" cy="3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45" name="Google Shape;45;p88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00" cy="19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46" name="Google Shape;46;p88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8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8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9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9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9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9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0"/>
          <p:cNvSpPr txBox="1">
            <a:spLocks noGrp="1"/>
          </p:cNvSpPr>
          <p:nvPr>
            <p:ph type="title"/>
          </p:nvPr>
        </p:nvSpPr>
        <p:spPr>
          <a:xfrm>
            <a:off x="228600" y="136525"/>
            <a:ext cx="1504200" cy="5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0"/>
          <p:cNvSpPr txBox="1">
            <a:spLocks noGrp="1"/>
          </p:cNvSpPr>
          <p:nvPr>
            <p:ph type="body" idx="1"/>
          </p:nvPr>
        </p:nvSpPr>
        <p:spPr>
          <a:xfrm>
            <a:off x="1787525" y="136525"/>
            <a:ext cx="2556000" cy="29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/>
          </a:p>
        </p:txBody>
      </p:sp>
      <p:sp>
        <p:nvSpPr>
          <p:cNvPr id="57" name="Google Shape;57;p90"/>
          <p:cNvSpPr txBox="1">
            <a:spLocks noGrp="1"/>
          </p:cNvSpPr>
          <p:nvPr>
            <p:ph type="body" idx="2"/>
          </p:nvPr>
        </p:nvSpPr>
        <p:spPr>
          <a:xfrm>
            <a:off x="228600" y="717550"/>
            <a:ext cx="1504200" cy="23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58" name="Google Shape;58;p90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0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0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1"/>
          <p:cNvSpPr txBox="1">
            <a:spLocks noGrp="1"/>
          </p:cNvSpPr>
          <p:nvPr>
            <p:ph type="title"/>
          </p:nvPr>
        </p:nvSpPr>
        <p:spPr>
          <a:xfrm>
            <a:off x="896144" y="2400300"/>
            <a:ext cx="27432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1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91"/>
          <p:cNvSpPr txBox="1">
            <a:spLocks noGrp="1"/>
          </p:cNvSpPr>
          <p:nvPr>
            <p:ph type="body" idx="1"/>
          </p:nvPr>
        </p:nvSpPr>
        <p:spPr>
          <a:xfrm>
            <a:off x="896144" y="2683669"/>
            <a:ext cx="27432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65" name="Google Shape;65;p9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2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82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8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8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masya.morskaya?locale=uk_U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mailto:marysia_lebid@ukr.n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g36793e671f4_0_698" title="triangle background red blu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700" y="0"/>
            <a:ext cx="9140300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g36793e671f4_0_698"/>
          <p:cNvSpPr/>
          <p:nvPr/>
        </p:nvSpPr>
        <p:spPr>
          <a:xfrm>
            <a:off x="1211250" y="737100"/>
            <a:ext cx="6721500" cy="3669300"/>
          </a:xfrm>
          <a:prstGeom prst="rect">
            <a:avLst/>
          </a:prstGeom>
          <a:solidFill>
            <a:srgbClr val="0D64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g36793e671f4_0_698"/>
          <p:cNvSpPr/>
          <p:nvPr/>
        </p:nvSpPr>
        <p:spPr>
          <a:xfrm>
            <a:off x="1417500" y="921150"/>
            <a:ext cx="6309000" cy="3301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3" name="Google Shape;443;g36793e671f4_0_698" title="Wikimania Nairobi White transparent - Portrait.png"/>
          <p:cNvPicPr preferRelativeResize="0"/>
          <p:nvPr/>
        </p:nvPicPr>
        <p:blipFill rotWithShape="1">
          <a:blip r:embed="rId4">
            <a:alphaModFix/>
          </a:blip>
          <a:srcRect l="3414" t="11439" r="5763" b="10524"/>
          <a:stretch/>
        </p:blipFill>
        <p:spPr>
          <a:xfrm>
            <a:off x="316300" y="210050"/>
            <a:ext cx="1521603" cy="426424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g36793e671f4_0_698"/>
          <p:cNvSpPr txBox="1"/>
          <p:nvPr/>
        </p:nvSpPr>
        <p:spPr>
          <a:xfrm>
            <a:off x="1921498" y="1488469"/>
            <a:ext cx="5301000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2800" b="1" dirty="0" err="1"/>
              <a:t>W</a:t>
            </a:r>
            <a:r>
              <a:rPr lang="en-US" sz="2800" b="1" dirty="0" err="1">
                <a:solidFill>
                  <a:schemeClr val="bg1"/>
                </a:solidFill>
              </a:rPr>
              <a:t>WikiEducation</a:t>
            </a:r>
            <a:r>
              <a:rPr lang="en-US" sz="2800" b="1" dirty="0">
                <a:solidFill>
                  <a:schemeClr val="bg1"/>
                </a:solidFill>
              </a:rPr>
              <a:t> of people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2800" b="1" dirty="0">
                <a:solidFill>
                  <a:schemeClr val="bg1"/>
                </a:solidFill>
              </a:rPr>
              <a:t>with Disabilities: Challenges, Features and Prospects</a:t>
            </a:r>
            <a:endParaRPr sz="2800" b="1" i="0" u="none" strike="noStrike" cap="none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5" name="Google Shape;445;g36793e671f4_0_698"/>
          <p:cNvSpPr txBox="1"/>
          <p:nvPr/>
        </p:nvSpPr>
        <p:spPr>
          <a:xfrm>
            <a:off x="3665220" y="3587298"/>
            <a:ext cx="3899054" cy="48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600" b="0" i="0" u="none" strike="noStrike" cap="none" dirty="0" err="1">
                <a:solidFill>
                  <a:srgbClr val="FBF2D7"/>
                </a:solidFill>
                <a:latin typeface="Montserrat"/>
                <a:ea typeface="Montserrat"/>
                <a:cs typeface="Montserrat"/>
                <a:sym typeface="Montserrat"/>
              </a:rPr>
              <a:t>Marysia</a:t>
            </a:r>
            <a:r>
              <a:rPr lang="en-US" sz="1600" b="0" i="0" u="none" strike="noStrike" cap="none" dirty="0">
                <a:solidFill>
                  <a:srgbClr val="FBF2D7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b="0" i="0" u="none" strike="noStrike" cap="none" dirty="0" err="1">
                <a:solidFill>
                  <a:srgbClr val="FBF2D7"/>
                </a:solidFill>
                <a:latin typeface="Montserrat"/>
                <a:ea typeface="Montserrat"/>
                <a:cs typeface="Montserrat"/>
                <a:sym typeface="Montserrat"/>
              </a:rPr>
              <a:t>Lebid</a:t>
            </a:r>
            <a:r>
              <a:rPr lang="en-US" sz="1600" b="0" i="0" u="none" strike="noStrike" cap="none" dirty="0">
                <a:solidFill>
                  <a:srgbClr val="FBF2D7"/>
                </a:solidFill>
                <a:latin typeface="Montserrat"/>
                <a:ea typeface="Montserrat"/>
                <a:cs typeface="Montserrat"/>
                <a:sym typeface="Montserrat"/>
              </a:rPr>
              <a:t> (Wikimedia</a:t>
            </a:r>
            <a:r>
              <a:rPr lang="en-US" sz="1600" dirty="0">
                <a:solidFill>
                  <a:srgbClr val="FBF2D7"/>
                </a:solidFill>
                <a:latin typeface="Montserrat"/>
                <a:ea typeface="Montserrat"/>
                <a:cs typeface="Montserrat"/>
                <a:sym typeface="Montserrat"/>
              </a:rPr>
              <a:t> Ukraine)</a:t>
            </a:r>
            <a:endParaRPr sz="1600" b="0" i="0" u="none" strike="noStrike" cap="none" dirty="0">
              <a:solidFill>
                <a:srgbClr val="FBF2D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FBF2D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DAA2"/>
        </a:solidFill>
        <a:effectLst/>
      </p:bgPr>
    </p:bg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366942ba098_0_5"/>
          <p:cNvSpPr txBox="1"/>
          <p:nvPr/>
        </p:nvSpPr>
        <p:spPr>
          <a:xfrm>
            <a:off x="3581850" y="246525"/>
            <a:ext cx="5120700" cy="4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sz="3100" b="1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WikiEducation</a:t>
            </a:r>
            <a:endParaRPr sz="300" b="1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51" name="Google Shape;451;g366942ba098_0_5" title="Gourd - Decorated.png"/>
          <p:cNvPicPr preferRelativeResize="0"/>
          <p:nvPr/>
        </p:nvPicPr>
        <p:blipFill rotWithShape="1">
          <a:blip r:embed="rId3">
            <a:alphaModFix/>
          </a:blip>
          <a:srcRect l="23789" t="16093" r="25756" b="18354"/>
          <a:stretch/>
        </p:blipFill>
        <p:spPr>
          <a:xfrm>
            <a:off x="682499" y="1420200"/>
            <a:ext cx="1915976" cy="3220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g366942ba098_0_5" title="Wordmark Full Color.png"/>
          <p:cNvPicPr preferRelativeResize="0"/>
          <p:nvPr/>
        </p:nvPicPr>
        <p:blipFill rotWithShape="1">
          <a:blip r:embed="rId4">
            <a:alphaModFix/>
          </a:blip>
          <a:srcRect l="3777" t="11787" r="5623" b="11062"/>
          <a:stretch/>
        </p:blipFill>
        <p:spPr>
          <a:xfrm>
            <a:off x="450851" y="363700"/>
            <a:ext cx="1607900" cy="446650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g366942ba098_0_5"/>
          <p:cNvSpPr txBox="1"/>
          <p:nvPr/>
        </p:nvSpPr>
        <p:spPr>
          <a:xfrm>
            <a:off x="2232660" y="723825"/>
            <a:ext cx="677204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  <a:buSzPts val="1500"/>
            </a:pPr>
            <a:r>
              <a:rPr lang="en-US" sz="1600" b="0" i="0" u="none" strike="noStrike" cap="none" dirty="0" err="1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WikiEducation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- </a:t>
            </a:r>
            <a:r>
              <a:rPr lang="uk-UA" sz="1600" dirty="0" err="1"/>
              <a:t>is</a:t>
            </a:r>
            <a:r>
              <a:rPr lang="uk-UA" sz="1600" dirty="0"/>
              <a:t> </a:t>
            </a:r>
            <a:r>
              <a:rPr lang="uk-UA" sz="1600" dirty="0" err="1"/>
              <a:t>an</a:t>
            </a:r>
            <a:r>
              <a:rPr lang="uk-UA" sz="1600" dirty="0"/>
              <a:t> </a:t>
            </a:r>
            <a:r>
              <a:rPr lang="uk-UA" sz="1600" dirty="0" err="1"/>
              <a:t>inclusive</a:t>
            </a:r>
            <a:r>
              <a:rPr lang="uk-UA" sz="1600" dirty="0"/>
              <a:t> </a:t>
            </a:r>
            <a:r>
              <a:rPr lang="uk-UA" sz="1600" dirty="0" err="1"/>
              <a:t>approach</a:t>
            </a:r>
            <a:r>
              <a:rPr lang="uk-UA" sz="1600" dirty="0"/>
              <a:t> </a:t>
            </a:r>
            <a:r>
              <a:rPr lang="uk-UA" sz="1600" dirty="0" err="1"/>
              <a:t>to</a:t>
            </a:r>
            <a:r>
              <a:rPr lang="uk-UA" sz="1600" dirty="0"/>
              <a:t> </a:t>
            </a:r>
            <a:r>
              <a:rPr lang="uk-UA" sz="1600" dirty="0" err="1"/>
              <a:t>learning</a:t>
            </a:r>
            <a:r>
              <a:rPr lang="uk-UA" sz="1600" dirty="0"/>
              <a:t> </a:t>
            </a:r>
            <a:r>
              <a:rPr lang="uk-UA" sz="1600" dirty="0" err="1"/>
              <a:t>through</a:t>
            </a:r>
            <a:r>
              <a:rPr lang="uk-UA" sz="1600" dirty="0"/>
              <a:t> </a:t>
            </a:r>
            <a:r>
              <a:rPr lang="uk-UA" sz="1600" dirty="0" err="1"/>
              <a:t>participation</a:t>
            </a:r>
            <a:r>
              <a:rPr lang="uk-UA" sz="1600" dirty="0"/>
              <a:t> </a:t>
            </a:r>
            <a:r>
              <a:rPr lang="uk-UA" sz="1600" dirty="0" err="1"/>
              <a:t>in</a:t>
            </a:r>
            <a:r>
              <a:rPr lang="uk-UA" sz="1600" dirty="0"/>
              <a:t> </a:t>
            </a:r>
            <a:r>
              <a:rPr lang="uk-UA" sz="1600" dirty="0" err="1"/>
              <a:t>Wikipedia</a:t>
            </a:r>
            <a:r>
              <a:rPr lang="uk-UA" sz="1600" dirty="0"/>
              <a:t> </a:t>
            </a:r>
            <a:r>
              <a:rPr lang="uk-UA" sz="1600" dirty="0" err="1"/>
              <a:t>and</a:t>
            </a:r>
            <a:r>
              <a:rPr lang="uk-UA" sz="1600" dirty="0"/>
              <a:t> </a:t>
            </a:r>
            <a:r>
              <a:rPr lang="uk-UA" sz="1600" dirty="0" err="1"/>
              <a:t>related</a:t>
            </a:r>
            <a:r>
              <a:rPr lang="uk-UA" sz="1600" dirty="0"/>
              <a:t> </a:t>
            </a:r>
            <a:r>
              <a:rPr lang="uk-UA" sz="1600" dirty="0" err="1"/>
              <a:t>projects</a:t>
            </a:r>
            <a:r>
              <a:rPr lang="uk-UA" sz="1600" dirty="0"/>
              <a:t>. </a:t>
            </a:r>
            <a:endParaRPr lang="en-US" sz="1600" dirty="0"/>
          </a:p>
          <a:p>
            <a:pPr>
              <a:lnSpc>
                <a:spcPct val="150000"/>
              </a:lnSpc>
              <a:buSzPts val="1500"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       </a:t>
            </a:r>
            <a:r>
              <a:rPr lang="uk-UA" sz="1600" b="1" dirty="0" err="1">
                <a:solidFill>
                  <a:schemeClr val="accent2">
                    <a:lumMod val="50000"/>
                  </a:schemeClr>
                </a:solidFill>
              </a:rPr>
              <a:t>How</a:t>
            </a: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1600" b="1" dirty="0" err="1">
                <a:solidFill>
                  <a:schemeClr val="accent2">
                    <a:lumMod val="50000"/>
                  </a:schemeClr>
                </a:solidFill>
              </a:rPr>
              <a:t>can</a:t>
            </a: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1600" b="1" dirty="0" err="1">
                <a:solidFill>
                  <a:schemeClr val="accent2">
                    <a:lumMod val="50000"/>
                  </a:schemeClr>
                </a:solidFill>
              </a:rPr>
              <a:t>we</a:t>
            </a: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1600" b="1" dirty="0" err="1">
                <a:solidFill>
                  <a:schemeClr val="accent2">
                    <a:lumMod val="50000"/>
                  </a:schemeClr>
                </a:solidFill>
              </a:rPr>
              <a:t>make</a:t>
            </a: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1600" b="1" dirty="0" err="1">
                <a:solidFill>
                  <a:schemeClr val="accent2">
                    <a:lumMod val="50000"/>
                  </a:schemeClr>
                </a:solidFill>
              </a:rPr>
              <a:t>this</a:t>
            </a: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1600" b="1" dirty="0" err="1">
                <a:solidFill>
                  <a:schemeClr val="accent2">
                    <a:lumMod val="50000"/>
                  </a:schemeClr>
                </a:solidFill>
              </a:rPr>
              <a:t>process</a:t>
            </a: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1600" b="1" dirty="0" err="1">
                <a:solidFill>
                  <a:schemeClr val="accent2">
                    <a:lumMod val="50000"/>
                  </a:schemeClr>
                </a:solidFill>
              </a:rPr>
              <a:t>accessible</a:t>
            </a: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1600" b="1" dirty="0" err="1">
                <a:solidFill>
                  <a:schemeClr val="accent2">
                    <a:lumMod val="50000"/>
                  </a:schemeClr>
                </a:solidFill>
              </a:rPr>
              <a:t>and</a:t>
            </a: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1600" b="1" dirty="0" err="1">
                <a:solidFill>
                  <a:schemeClr val="accent2">
                    <a:lumMod val="50000"/>
                  </a:schemeClr>
                </a:solidFill>
              </a:rPr>
              <a:t>effective</a:t>
            </a: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1600" b="1" dirty="0" err="1">
                <a:solidFill>
                  <a:schemeClr val="accent2">
                    <a:lumMod val="50000"/>
                  </a:schemeClr>
                </a:solidFill>
              </a:rPr>
              <a:t>for</a:t>
            </a: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1600" b="1" dirty="0" err="1">
                <a:solidFill>
                  <a:schemeClr val="accent2">
                    <a:lumMod val="50000"/>
                  </a:schemeClr>
                </a:solidFill>
              </a:rPr>
              <a:t>people</a:t>
            </a: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1600" b="1" dirty="0" err="1">
                <a:solidFill>
                  <a:schemeClr val="accent2">
                    <a:lumMod val="50000"/>
                  </a:schemeClr>
                </a:solidFill>
              </a:rPr>
              <a:t>with</a:t>
            </a: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1600" b="1" dirty="0" err="1">
                <a:solidFill>
                  <a:schemeClr val="accent2">
                    <a:lumMod val="50000"/>
                  </a:schemeClr>
                </a:solidFill>
              </a:rPr>
              <a:t>disabilities</a:t>
            </a: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</a:rPr>
              <a:t>?</a:t>
            </a:r>
          </a:p>
          <a:p>
            <a:pPr lvl="0">
              <a:lnSpc>
                <a:spcPct val="150000"/>
              </a:lnSpc>
              <a:buSzPts val="1500"/>
            </a:pPr>
            <a:endParaRPr sz="13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FBF2D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 dirty="0">
              <a:solidFill>
                <a:srgbClr val="FBF2D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4" name="Google Shape;454;g366942ba098_0_5"/>
          <p:cNvSpPr txBox="1"/>
          <p:nvPr/>
        </p:nvSpPr>
        <p:spPr>
          <a:xfrm>
            <a:off x="2377917" y="2113335"/>
            <a:ext cx="5750905" cy="33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50000"/>
              </a:lnSpc>
              <a:buSzPts val="1500"/>
            </a:pPr>
            <a:r>
              <a:rPr lang="uk-UA" sz="1800" b="1" dirty="0" err="1"/>
              <a:t>Key</a:t>
            </a:r>
            <a:r>
              <a:rPr lang="uk-UA" sz="1800" b="1" dirty="0"/>
              <a:t> </a:t>
            </a:r>
            <a:r>
              <a:rPr lang="uk-UA" sz="1800" b="1" dirty="0" err="1"/>
              <a:t>Challenges</a:t>
            </a:r>
            <a:r>
              <a:rPr lang="uk-UA" sz="1800" b="1" dirty="0"/>
              <a:t> </a:t>
            </a:r>
            <a:endParaRPr lang="en-US" sz="1800" b="1" dirty="0"/>
          </a:p>
        </p:txBody>
      </p:sp>
      <p:sp>
        <p:nvSpPr>
          <p:cNvPr id="455" name="Google Shape;455;g366942ba098_0_5"/>
          <p:cNvSpPr txBox="1"/>
          <p:nvPr/>
        </p:nvSpPr>
        <p:spPr>
          <a:xfrm>
            <a:off x="2955320" y="2796188"/>
            <a:ext cx="582292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buAutoNum type="arabicParenR"/>
            </a:pPr>
            <a:r>
              <a:rPr lang="uk-UA" sz="1800" i="1" dirty="0" err="1"/>
              <a:t>Accessibility</a:t>
            </a:r>
            <a:r>
              <a:rPr lang="uk-UA" sz="1800" i="1" dirty="0"/>
              <a:t> </a:t>
            </a:r>
            <a:r>
              <a:rPr lang="uk-UA" sz="1800" i="1" dirty="0" err="1"/>
              <a:t>barriers</a:t>
            </a:r>
            <a:r>
              <a:rPr lang="uk-UA" sz="1800" i="1" dirty="0"/>
              <a:t>: </a:t>
            </a:r>
            <a:r>
              <a:rPr lang="uk-UA" sz="1800" i="1" dirty="0" err="1"/>
              <a:t>physical</a:t>
            </a:r>
            <a:r>
              <a:rPr lang="uk-UA" sz="1800" i="1" dirty="0"/>
              <a:t>, </a:t>
            </a:r>
            <a:r>
              <a:rPr lang="uk-UA" sz="1800" i="1" dirty="0" err="1"/>
              <a:t>sensory</a:t>
            </a:r>
            <a:r>
              <a:rPr lang="uk-UA" sz="1800" i="1" dirty="0"/>
              <a:t>, </a:t>
            </a:r>
            <a:r>
              <a:rPr lang="uk-UA" sz="1800" i="1" dirty="0" err="1"/>
              <a:t>cognitive</a:t>
            </a:r>
            <a:endParaRPr lang="en-US" sz="1800" i="1" dirty="0"/>
          </a:p>
          <a:p>
            <a:pPr marL="342900" lvl="0" indent="-342900">
              <a:buAutoNum type="arabicParenR"/>
            </a:pPr>
            <a:endParaRPr lang="en-US" sz="1800" i="1" dirty="0"/>
          </a:p>
          <a:p>
            <a:r>
              <a:rPr lang="en-US" sz="1800" i="1" dirty="0"/>
              <a:t>2) </a:t>
            </a:r>
            <a:r>
              <a:rPr lang="uk-UA" sz="1800" i="1" dirty="0" err="1"/>
              <a:t>Technical</a:t>
            </a:r>
            <a:r>
              <a:rPr lang="uk-UA" sz="1800" i="1" dirty="0"/>
              <a:t> </a:t>
            </a:r>
            <a:r>
              <a:rPr lang="uk-UA" sz="1800" i="1" dirty="0" err="1"/>
              <a:t>difficulties</a:t>
            </a:r>
            <a:r>
              <a:rPr lang="uk-UA" sz="1800" i="1" dirty="0"/>
              <a:t>: </a:t>
            </a:r>
            <a:r>
              <a:rPr lang="uk-UA" sz="1800" i="1" dirty="0" err="1"/>
              <a:t>inaccessible</a:t>
            </a:r>
            <a:r>
              <a:rPr lang="uk-UA" sz="1800" i="1" dirty="0"/>
              <a:t> </a:t>
            </a:r>
            <a:r>
              <a:rPr lang="uk-UA" sz="1800" i="1" dirty="0" err="1"/>
              <a:t>interfaces</a:t>
            </a:r>
            <a:endParaRPr lang="en-US" sz="1800" i="1" dirty="0"/>
          </a:p>
          <a:p>
            <a:endParaRPr lang="uk-UA" sz="1800" dirty="0"/>
          </a:p>
          <a:p>
            <a:r>
              <a:rPr lang="en-US" sz="1800" i="1" dirty="0"/>
              <a:t>3) </a:t>
            </a:r>
            <a:r>
              <a:rPr lang="uk-UA" sz="1800" i="1" dirty="0" err="1"/>
              <a:t>Lack</a:t>
            </a:r>
            <a:r>
              <a:rPr lang="uk-UA" sz="1800" i="1" dirty="0"/>
              <a:t> </a:t>
            </a:r>
            <a:r>
              <a:rPr lang="uk-UA" sz="1800" i="1" dirty="0" err="1"/>
              <a:t>of</a:t>
            </a:r>
            <a:r>
              <a:rPr lang="uk-UA" sz="1800" i="1" dirty="0"/>
              <a:t> </a:t>
            </a:r>
            <a:r>
              <a:rPr lang="uk-UA" sz="1800" i="1" dirty="0" err="1"/>
              <a:t>specialized</a:t>
            </a:r>
            <a:r>
              <a:rPr lang="uk-UA" sz="1800" i="1" dirty="0"/>
              <a:t> </a:t>
            </a:r>
            <a:r>
              <a:rPr lang="uk-UA" sz="1800" i="1" dirty="0" err="1"/>
              <a:t>resources</a:t>
            </a:r>
            <a:endParaRPr lang="en-US" sz="1800" i="1" dirty="0"/>
          </a:p>
          <a:p>
            <a:endParaRPr lang="uk-UA" sz="1800" dirty="0"/>
          </a:p>
          <a:p>
            <a:r>
              <a:rPr lang="en-US" sz="1800" i="1" dirty="0"/>
              <a:t>4) </a:t>
            </a:r>
            <a:r>
              <a:rPr lang="uk-UA" sz="1800" i="1" dirty="0" err="1"/>
              <a:t>Stigma</a:t>
            </a:r>
            <a:r>
              <a:rPr lang="uk-UA" sz="1800" i="1" dirty="0"/>
              <a:t> </a:t>
            </a:r>
            <a:r>
              <a:rPr lang="uk-UA" sz="1800" i="1" dirty="0" err="1"/>
              <a:t>and</a:t>
            </a:r>
            <a:r>
              <a:rPr lang="uk-UA" sz="1800" i="1" dirty="0"/>
              <a:t> </a:t>
            </a:r>
            <a:r>
              <a:rPr lang="uk-UA" sz="1800" i="1" dirty="0" err="1"/>
              <a:t>lack</a:t>
            </a:r>
            <a:r>
              <a:rPr lang="uk-UA" sz="1800" i="1" dirty="0"/>
              <a:t> </a:t>
            </a:r>
            <a:r>
              <a:rPr lang="uk-UA" sz="1800" i="1" dirty="0" err="1"/>
              <a:t>of</a:t>
            </a:r>
            <a:r>
              <a:rPr lang="uk-UA" sz="1800" i="1" dirty="0"/>
              <a:t> </a:t>
            </a:r>
            <a:r>
              <a:rPr lang="uk-UA" sz="1800" i="1" dirty="0" err="1"/>
              <a:t>support</a:t>
            </a:r>
            <a:endParaRPr lang="uk-UA" sz="1800" dirty="0"/>
          </a:p>
          <a:p>
            <a:pPr lvl="0"/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0303"/>
        </a:solidFill>
        <a:effectLst/>
      </p:bgPr>
    </p:bg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3668fed620f_0_937"/>
          <p:cNvSpPr txBox="1"/>
          <p:nvPr/>
        </p:nvSpPr>
        <p:spPr>
          <a:xfrm>
            <a:off x="541200" y="1136030"/>
            <a:ext cx="6977400" cy="870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01000"/>
              </a:lnSpc>
              <a:buSzPts val="3500"/>
            </a:pPr>
            <a:r>
              <a:rPr lang="uk-UA" sz="2800" b="1" dirty="0" err="1">
                <a:solidFill>
                  <a:schemeClr val="bg1">
                    <a:lumMod val="95000"/>
                  </a:schemeClr>
                </a:solidFill>
              </a:rPr>
              <a:t>Features</a:t>
            </a:r>
            <a:r>
              <a:rPr lang="uk-UA" sz="28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uk-UA" sz="2800" b="1" dirty="0" err="1">
                <a:solidFill>
                  <a:schemeClr val="bg1">
                    <a:lumMod val="95000"/>
                  </a:schemeClr>
                </a:solidFill>
              </a:rPr>
              <a:t>of</a:t>
            </a:r>
            <a:r>
              <a:rPr lang="uk-UA" sz="28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uk-UA" sz="2800" b="1" dirty="0" err="1">
                <a:solidFill>
                  <a:schemeClr val="bg1">
                    <a:lumMod val="95000"/>
                  </a:schemeClr>
                </a:solidFill>
              </a:rPr>
              <a:t>WikiEducation</a:t>
            </a:r>
            <a:r>
              <a:rPr lang="uk-UA" sz="28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uk-UA" sz="2800" b="1" dirty="0" err="1">
                <a:solidFill>
                  <a:schemeClr val="bg1">
                    <a:lumMod val="95000"/>
                  </a:schemeClr>
                </a:solidFill>
              </a:rPr>
              <a:t>for</a:t>
            </a:r>
            <a:r>
              <a:rPr lang="uk-UA" sz="28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uk-UA" sz="2800" b="1" dirty="0" err="1">
                <a:solidFill>
                  <a:schemeClr val="bg1">
                    <a:lumMod val="95000"/>
                  </a:schemeClr>
                </a:solidFill>
              </a:rPr>
              <a:t>People</a:t>
            </a:r>
            <a:r>
              <a:rPr lang="uk-UA" sz="28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uk-UA" sz="2800" b="1" dirty="0" err="1">
                <a:solidFill>
                  <a:schemeClr val="bg1">
                    <a:lumMod val="95000"/>
                  </a:schemeClr>
                </a:solidFill>
              </a:rPr>
              <a:t>with</a:t>
            </a:r>
            <a:r>
              <a:rPr lang="uk-UA" sz="28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uk-UA" sz="2800" b="1" dirty="0" err="1">
                <a:solidFill>
                  <a:schemeClr val="bg1">
                    <a:lumMod val="95000"/>
                  </a:schemeClr>
                </a:solidFill>
              </a:rPr>
              <a:t>Disabilities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9" name="Google Shape;499;g3668fed620f_0_937"/>
          <p:cNvSpPr txBox="1"/>
          <p:nvPr/>
        </p:nvSpPr>
        <p:spPr>
          <a:xfrm>
            <a:off x="564238" y="2112245"/>
            <a:ext cx="7284361" cy="249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SzPts val="1600"/>
            </a:pPr>
            <a:r>
              <a:rPr lang="en-US" sz="2400" i="1" dirty="0">
                <a:solidFill>
                  <a:schemeClr val="bg1">
                    <a:lumMod val="95000"/>
                  </a:schemeClr>
                </a:solidFill>
              </a:rPr>
              <a:t>      1) </a:t>
            </a:r>
            <a:r>
              <a:rPr lang="uk-UA" sz="2400" i="1" dirty="0" err="1">
                <a:solidFill>
                  <a:schemeClr val="bg1">
                    <a:lumMod val="95000"/>
                  </a:schemeClr>
                </a:solidFill>
              </a:rPr>
              <a:t>Inclusive</a:t>
            </a:r>
            <a:r>
              <a:rPr lang="uk-UA" sz="24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uk-UA" sz="2400" i="1" dirty="0" err="1">
                <a:solidFill>
                  <a:schemeClr val="bg1">
                    <a:lumMod val="95000"/>
                  </a:schemeClr>
                </a:solidFill>
              </a:rPr>
              <a:t>teaching</a:t>
            </a:r>
            <a:r>
              <a:rPr lang="uk-UA" sz="24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uk-UA" sz="2400" i="1" dirty="0" err="1">
                <a:solidFill>
                  <a:schemeClr val="bg1">
                    <a:lumMod val="95000"/>
                  </a:schemeClr>
                </a:solidFill>
              </a:rPr>
              <a:t>methods</a:t>
            </a:r>
            <a:endParaRPr lang="en-US" sz="2400" i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buSzPts val="1600"/>
            </a:pPr>
            <a:r>
              <a:rPr lang="en-US" sz="2400" i="1" dirty="0">
                <a:solidFill>
                  <a:schemeClr val="bg1">
                    <a:lumMod val="95000"/>
                  </a:schemeClr>
                </a:solidFill>
              </a:rPr>
              <a:t>      2) </a:t>
            </a:r>
            <a:r>
              <a:rPr lang="uk-UA" sz="2400" i="1" dirty="0" err="1">
                <a:solidFill>
                  <a:schemeClr val="bg1">
                    <a:lumMod val="95000"/>
                  </a:schemeClr>
                </a:solidFill>
              </a:rPr>
              <a:t>Supportive</a:t>
            </a:r>
            <a:r>
              <a:rPr lang="uk-UA" sz="24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uk-UA" sz="2400" i="1" dirty="0" err="1">
                <a:solidFill>
                  <a:schemeClr val="bg1">
                    <a:lumMod val="95000"/>
                  </a:schemeClr>
                </a:solidFill>
              </a:rPr>
              <a:t>technologies</a:t>
            </a:r>
            <a:r>
              <a:rPr lang="uk-UA" sz="2400" i="1" dirty="0">
                <a:solidFill>
                  <a:schemeClr val="bg1">
                    <a:lumMod val="95000"/>
                  </a:schemeClr>
                </a:solidFill>
              </a:rPr>
              <a:t> (</a:t>
            </a:r>
            <a:r>
              <a:rPr lang="uk-UA" sz="2400" i="1" dirty="0" err="1">
                <a:solidFill>
                  <a:schemeClr val="bg1">
                    <a:lumMod val="95000"/>
                  </a:schemeClr>
                </a:solidFill>
              </a:rPr>
              <a:t>screen</a:t>
            </a:r>
            <a:r>
              <a:rPr lang="uk-UA" sz="24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uk-UA" sz="2400" i="1" dirty="0" err="1">
                <a:solidFill>
                  <a:schemeClr val="bg1">
                    <a:lumMod val="95000"/>
                  </a:schemeClr>
                </a:solidFill>
              </a:rPr>
              <a:t>readers</a:t>
            </a:r>
            <a:r>
              <a:rPr lang="uk-UA" sz="2400" i="1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uk-UA" sz="2400" i="1" dirty="0" err="1">
                <a:solidFill>
                  <a:schemeClr val="bg1">
                    <a:lumMod val="95000"/>
                  </a:schemeClr>
                </a:solidFill>
              </a:rPr>
              <a:t>adaptive</a:t>
            </a:r>
            <a:r>
              <a:rPr lang="uk-UA" sz="24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uk-UA" sz="2400" i="1" dirty="0" err="1">
                <a:solidFill>
                  <a:schemeClr val="bg1">
                    <a:lumMod val="95000"/>
                  </a:schemeClr>
                </a:solidFill>
              </a:rPr>
              <a:t>keyboards</a:t>
            </a:r>
            <a:r>
              <a:rPr lang="uk-UA" sz="2400" i="1" dirty="0">
                <a:solidFill>
                  <a:schemeClr val="bg1">
                    <a:lumMod val="95000"/>
                  </a:schemeClr>
                </a:solidFill>
              </a:rPr>
              <a:t>)</a:t>
            </a:r>
            <a:endParaRPr lang="uk-UA" sz="2400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buSzPts val="1600"/>
            </a:pPr>
            <a:r>
              <a:rPr lang="en-US" sz="2400" i="1" dirty="0">
                <a:solidFill>
                  <a:schemeClr val="bg1">
                    <a:lumMod val="95000"/>
                  </a:schemeClr>
                </a:solidFill>
              </a:rPr>
              <a:t>      3) </a:t>
            </a:r>
            <a:r>
              <a:rPr lang="uk-UA" sz="2400" i="1" dirty="0" err="1">
                <a:solidFill>
                  <a:schemeClr val="bg1">
                    <a:lumMod val="95000"/>
                  </a:schemeClr>
                </a:solidFill>
              </a:rPr>
              <a:t>Flexible</a:t>
            </a:r>
            <a:r>
              <a:rPr lang="uk-UA" sz="24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uk-UA" sz="2400" i="1" dirty="0" err="1">
                <a:solidFill>
                  <a:schemeClr val="bg1">
                    <a:lumMod val="95000"/>
                  </a:schemeClr>
                </a:solidFill>
              </a:rPr>
              <a:t>content</a:t>
            </a:r>
            <a:r>
              <a:rPr lang="uk-UA" sz="24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uk-UA" sz="2400" i="1" dirty="0" err="1">
                <a:solidFill>
                  <a:schemeClr val="bg1">
                    <a:lumMod val="95000"/>
                  </a:schemeClr>
                </a:solidFill>
              </a:rPr>
              <a:t>formats</a:t>
            </a:r>
            <a:endParaRPr lang="uk-UA" sz="2400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buSzPts val="1600"/>
            </a:pPr>
            <a:r>
              <a:rPr lang="en-US" sz="2400" i="1" dirty="0">
                <a:solidFill>
                  <a:schemeClr val="bg1">
                    <a:lumMod val="95000"/>
                  </a:schemeClr>
                </a:solidFill>
              </a:rPr>
              <a:t>      4) </a:t>
            </a:r>
            <a:r>
              <a:rPr lang="uk-UA" sz="2400" i="1" dirty="0" err="1">
                <a:solidFill>
                  <a:schemeClr val="bg1">
                    <a:lumMod val="95000"/>
                  </a:schemeClr>
                </a:solidFill>
              </a:rPr>
              <a:t>Mentorship</a:t>
            </a:r>
            <a:r>
              <a:rPr lang="uk-UA" sz="24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uk-UA" sz="2400" i="1" dirty="0" err="1">
                <a:solidFill>
                  <a:schemeClr val="bg1">
                    <a:lumMod val="95000"/>
                  </a:schemeClr>
                </a:solidFill>
              </a:rPr>
              <a:t>and</a:t>
            </a:r>
            <a:r>
              <a:rPr lang="uk-UA" sz="24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uk-UA" sz="2400" i="1" dirty="0" err="1">
                <a:solidFill>
                  <a:schemeClr val="bg1">
                    <a:lumMod val="95000"/>
                  </a:schemeClr>
                </a:solidFill>
              </a:rPr>
              <a:t>community</a:t>
            </a:r>
            <a:r>
              <a:rPr lang="uk-UA" sz="24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uk-UA" sz="2400" i="1" dirty="0" err="1">
                <a:solidFill>
                  <a:schemeClr val="bg1">
                    <a:lumMod val="95000"/>
                  </a:schemeClr>
                </a:solidFill>
              </a:rPr>
              <a:t>support</a:t>
            </a:r>
            <a:endParaRPr lang="uk-UA" sz="2400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buSzPts val="1600"/>
            </a:pPr>
            <a:endParaRPr lang="uk-U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and other …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0" name="Google Shape;500;g3668fed620f_0_937" title="Wikimania Nairobi White transparent - Portrait.png"/>
          <p:cNvPicPr preferRelativeResize="0"/>
          <p:nvPr/>
        </p:nvPicPr>
        <p:blipFill rotWithShape="1">
          <a:blip r:embed="rId3">
            <a:alphaModFix/>
          </a:blip>
          <a:srcRect l="3414" t="11439" r="5763" b="10524"/>
          <a:stretch/>
        </p:blipFill>
        <p:spPr>
          <a:xfrm>
            <a:off x="464999" y="363700"/>
            <a:ext cx="1593748" cy="44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g3668fed620f_0_937" title="white pattern b.png"/>
          <p:cNvPicPr preferRelativeResize="0"/>
          <p:nvPr/>
        </p:nvPicPr>
        <p:blipFill rotWithShape="1">
          <a:blip r:embed="rId4">
            <a:alphaModFix/>
          </a:blip>
          <a:srcRect l="44571" r="44571" b="20012"/>
          <a:stretch/>
        </p:blipFill>
        <p:spPr>
          <a:xfrm>
            <a:off x="7915775" y="414400"/>
            <a:ext cx="1060849" cy="4404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7710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8154"/>
        </a:solidFill>
        <a:effectLst/>
      </p:bgPr>
    </p:bg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37125a999b2_0_42"/>
          <p:cNvSpPr txBox="1"/>
          <p:nvPr/>
        </p:nvSpPr>
        <p:spPr>
          <a:xfrm>
            <a:off x="389054" y="289710"/>
            <a:ext cx="3405706" cy="3531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Success Stories:</a:t>
            </a:r>
            <a:endParaRPr kumimoji="0" sz="21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marL="146050" lvl="0" algn="just">
              <a:lnSpc>
                <a:spcPct val="115000"/>
              </a:lnSpc>
              <a:spcBef>
                <a:spcPts val="1200"/>
              </a:spcBef>
              <a:buClr>
                <a:srgbClr val="FFFFFF"/>
              </a:buClr>
              <a:buSzPts val="1300"/>
            </a:pPr>
            <a:r>
              <a:rPr kumimoji="0" lang="uk-UA" sz="16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ontserrat"/>
                <a:cs typeface="Montserrat"/>
                <a:sym typeface="Montserrat"/>
              </a:rPr>
              <a:t>      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ontserrat"/>
                <a:cs typeface="Montserrat"/>
                <a:sym typeface="Montserrat"/>
              </a:rPr>
              <a:t>I am </a:t>
            </a:r>
            <a:r>
              <a:rPr lang="en-US" sz="1600" dirty="0">
                <a:solidFill>
                  <a:schemeClr val="bg1"/>
                </a:solidFill>
                <a:latin typeface="+mn-lt"/>
                <a:ea typeface="Montserrat"/>
                <a:cs typeface="Montserrat"/>
                <a:sym typeface="Montserrat"/>
              </a:rPr>
              <a:t>coach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ontserrat"/>
                <a:cs typeface="Montserrat"/>
                <a:sym typeface="Montserrat"/>
              </a:rPr>
              <a:t> Ukrainian speaking club  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for people with disabilities from different parts of Ukraine: Luhansk, Dnipropetrovsk, Cherkasy and Zhytomyr regions.</a:t>
            </a:r>
          </a:p>
          <a:p>
            <a:pPr marL="146050" lvl="0">
              <a:lnSpc>
                <a:spcPct val="115000"/>
              </a:lnSpc>
              <a:spcBef>
                <a:spcPts val="1200"/>
              </a:spcBef>
              <a:buClr>
                <a:srgbClr val="FFFFFF"/>
              </a:buClr>
              <a:buSzPts val="1300"/>
            </a:pPr>
            <a:r>
              <a:rPr lang="uk-UA" sz="1600" dirty="0">
                <a:solidFill>
                  <a:schemeClr val="bg1"/>
                </a:solidFill>
              </a:rPr>
              <a:t>       </a:t>
            </a:r>
            <a:r>
              <a:rPr lang="en-US" sz="1600" dirty="0">
                <a:solidFill>
                  <a:schemeClr val="bg1"/>
                </a:solidFill>
              </a:rPr>
              <a:t>Most of our participants rarely go outside due to health challenges such as cerebral palsy, autistic spectrum, Down syndrome and others.</a:t>
            </a:r>
            <a:endParaRPr lang="uk-UA" sz="1600" dirty="0">
              <a:solidFill>
                <a:schemeClr val="bg1"/>
              </a:solidFill>
            </a:endParaRPr>
          </a:p>
        </p:txBody>
      </p:sp>
      <p:pic>
        <p:nvPicPr>
          <p:cNvPr id="559" name="Google Shape;559;g37125a999b2_0_42" title="white circle 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572693" y="3784371"/>
            <a:ext cx="1038428" cy="1112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138C08-7870-4B7F-921C-F0D32F56C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8100" y="906780"/>
            <a:ext cx="4785560" cy="358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837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DAA2"/>
        </a:solidFill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36793e671f4_0_0"/>
          <p:cNvSpPr txBox="1"/>
          <p:nvPr/>
        </p:nvSpPr>
        <p:spPr>
          <a:xfrm>
            <a:off x="175895" y="868965"/>
            <a:ext cx="8792209" cy="4033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Our club meets twice a week to talk, support each other and learn something new. </a:t>
            </a:r>
            <a:endParaRPr kumimoji="0" lang="uk-UA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We use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WikiProjects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that greatly help our learning process</a:t>
            </a:r>
            <a:r>
              <a:rPr kumimoji="0" lang="uk-UA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Together we read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WikiArticles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tabLst/>
              <a:defRPr/>
            </a:pPr>
            <a:endParaRPr lang="en-US" sz="1600" dirty="0"/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tabLst/>
              <a:defRPr/>
            </a:pPr>
            <a:endParaRPr lang="en-US" sz="1600" dirty="0"/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tabLst/>
              <a:defRPr/>
            </a:pPr>
            <a:endParaRPr lang="en-US" sz="1600" dirty="0"/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tabLst/>
              <a:defRPr/>
            </a:pPr>
            <a:endParaRPr lang="en-US" sz="1600" dirty="0"/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tabLst/>
              <a:defRPr/>
            </a:pPr>
            <a:endParaRPr lang="en-US" sz="1600" dirty="0"/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view photos and listen to audio files from Wikimedia Commons, choose our favorite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Wikiquotes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and check information sources.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0" name="Google Shape;470;g36793e671f4_0_0" title="Wordmark Full Color.png"/>
          <p:cNvPicPr preferRelativeResize="0"/>
          <p:nvPr/>
        </p:nvPicPr>
        <p:blipFill rotWithShape="1">
          <a:blip r:embed="rId3">
            <a:alphaModFix/>
          </a:blip>
          <a:srcRect l="3777" t="11787" r="5623" b="11062"/>
          <a:stretch/>
        </p:blipFill>
        <p:spPr>
          <a:xfrm>
            <a:off x="199390" y="196060"/>
            <a:ext cx="1607900" cy="44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4848DF-0009-4DB8-B967-FAD47538C6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" y="1488339"/>
            <a:ext cx="3726180" cy="279463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EA45A9-79AA-4A11-AC7A-FC4D9110B6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8485" y="1488338"/>
            <a:ext cx="3726181" cy="279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649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8154"/>
        </a:solidFill>
        <a:effectLst/>
      </p:bgPr>
    </p:bg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37125a999b2_0_0"/>
          <p:cNvSpPr txBox="1"/>
          <p:nvPr/>
        </p:nvSpPr>
        <p:spPr>
          <a:xfrm>
            <a:off x="198121" y="3876129"/>
            <a:ext cx="867918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buSzPts val="3600"/>
            </a:pPr>
            <a:r>
              <a:rPr lang="en-US" sz="1600" b="1" dirty="0">
                <a:solidFill>
                  <a:schemeClr val="bg1"/>
                </a:solidFill>
              </a:rPr>
              <a:t>This is an important opportunity for us to be together, grow, and overcome isolation.</a:t>
            </a:r>
          </a:p>
          <a:p>
            <a:pPr lvl="0" algn="ctr">
              <a:buSzPts val="3600"/>
            </a:pPr>
            <a:r>
              <a:rPr lang="uk-UA" sz="16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WikiEducation</a:t>
            </a:r>
            <a:r>
              <a:rPr lang="uk-UA" sz="16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uk-UA" sz="16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for</a:t>
            </a:r>
            <a:r>
              <a:rPr lang="uk-UA" sz="16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uk-UA" sz="16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people</a:t>
            </a:r>
            <a:r>
              <a:rPr lang="uk-UA" sz="16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uk-UA" sz="16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with</a:t>
            </a:r>
            <a:r>
              <a:rPr lang="uk-UA" sz="16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uk-UA" sz="16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disabilities</a:t>
            </a:r>
            <a:r>
              <a:rPr lang="uk-UA" sz="16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uk-UA" sz="16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is</a:t>
            </a:r>
            <a:r>
              <a:rPr lang="uk-UA" sz="16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 a </a:t>
            </a:r>
            <a:r>
              <a:rPr lang="uk-UA" sz="16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path</a:t>
            </a:r>
            <a:r>
              <a:rPr lang="uk-UA" sz="16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uk-UA" sz="16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to</a:t>
            </a:r>
            <a:r>
              <a:rPr lang="uk-UA" sz="16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uk-UA" sz="16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equal</a:t>
            </a:r>
            <a:r>
              <a:rPr lang="uk-UA" sz="16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uk-UA" sz="16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learning</a:t>
            </a:r>
            <a:r>
              <a:rPr lang="uk-UA" sz="16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uk-UA" sz="16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opportunities</a:t>
            </a:r>
            <a:r>
              <a:rPr lang="uk-UA" sz="16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uk-UA" sz="16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expression</a:t>
            </a:r>
            <a:r>
              <a:rPr lang="uk-UA" sz="16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uk-UA" sz="16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and</a:t>
            </a:r>
            <a:r>
              <a:rPr lang="uk-UA" sz="16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uk-UA" sz="16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empowerment</a:t>
            </a:r>
            <a:r>
              <a:rPr lang="uk-UA" sz="16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. </a:t>
            </a:r>
            <a:r>
              <a:rPr lang="uk-UA" sz="16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Joint</a:t>
            </a:r>
            <a:r>
              <a:rPr lang="uk-UA" sz="16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uk-UA" sz="16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efforts</a:t>
            </a:r>
            <a:r>
              <a:rPr lang="uk-UA" sz="16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uk-UA" sz="16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innovation</a:t>
            </a:r>
            <a:r>
              <a:rPr lang="uk-UA" sz="16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uk-UA" sz="16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and</a:t>
            </a:r>
            <a:r>
              <a:rPr lang="uk-UA" sz="16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uk-UA" sz="16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inclusivity</a:t>
            </a:r>
            <a:r>
              <a:rPr lang="uk-UA" sz="16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uk-UA" sz="16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open</a:t>
            </a:r>
            <a:r>
              <a:rPr lang="uk-UA" sz="16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uk-UA" sz="16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new</a:t>
            </a:r>
            <a:r>
              <a:rPr lang="uk-UA" sz="16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uk-UA" sz="16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horizons</a:t>
            </a:r>
            <a:r>
              <a:rPr lang="uk-UA" sz="16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!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51" name="Google Shape;551;g37125a999b2_0_0" title="Wikimania Nairobi White transparent - Portrait.png"/>
          <p:cNvPicPr preferRelativeResize="0"/>
          <p:nvPr/>
        </p:nvPicPr>
        <p:blipFill rotWithShape="1">
          <a:blip r:embed="rId3">
            <a:alphaModFix/>
          </a:blip>
          <a:srcRect l="3414" t="11440" r="5766" b="10519"/>
          <a:stretch/>
        </p:blipFill>
        <p:spPr>
          <a:xfrm>
            <a:off x="464999" y="363700"/>
            <a:ext cx="1593748" cy="44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g37125a999b2_0_0" title="white.png"/>
          <p:cNvPicPr preferRelativeResize="0"/>
          <p:nvPr/>
        </p:nvPicPr>
        <p:blipFill rotWithShape="1">
          <a:blip r:embed="rId4">
            <a:alphaModFix/>
          </a:blip>
          <a:srcRect b="10"/>
          <a:stretch/>
        </p:blipFill>
        <p:spPr>
          <a:xfrm>
            <a:off x="2551666" y="396688"/>
            <a:ext cx="6051183" cy="38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91E63B-0E0F-4ACA-8EC4-665DF5AEEB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237" y="1018629"/>
            <a:ext cx="3589020" cy="269176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87BB49-5FA0-4642-96C2-7188BEA087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9100" y="852894"/>
            <a:ext cx="4030980" cy="302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545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DAA2"/>
        </a:solidFill>
        <a:effectLst/>
      </p:bgPr>
    </p:bg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370da3fe7a5_0_26"/>
          <p:cNvSpPr txBox="1"/>
          <p:nvPr/>
        </p:nvSpPr>
        <p:spPr>
          <a:xfrm>
            <a:off x="472440" y="1729739"/>
            <a:ext cx="6697980" cy="2434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b="1" dirty="0">
                <a:latin typeface="Source Serif Pro"/>
                <a:ea typeface="Source Serif Pro"/>
                <a:cs typeface="Source Serif Pro"/>
                <a:sym typeface="Source Serif Pro"/>
              </a:rPr>
              <a:t>Wiki</a:t>
            </a:r>
            <a:r>
              <a:rPr lang="uk-UA" b="1" dirty="0">
                <a:latin typeface="Source Serif Pro"/>
                <a:ea typeface="Source Serif Pro"/>
                <a:cs typeface="Source Serif Pro"/>
                <a:sym typeface="Source Serif Pro"/>
              </a:rPr>
              <a:t> </a:t>
            </a:r>
            <a:r>
              <a:rPr lang="en-US" b="1" dirty="0">
                <a:latin typeface="Source Serif Pro"/>
                <a:ea typeface="Source Serif Pro"/>
                <a:cs typeface="Source Serif Pro"/>
                <a:sym typeface="Source Serif Pro"/>
              </a:rPr>
              <a:t>nickname: </a:t>
            </a:r>
            <a:r>
              <a:rPr lang="en-US" b="1" dirty="0" err="1">
                <a:latin typeface="Source Serif Pro"/>
                <a:ea typeface="Source Serif Pro"/>
                <a:cs typeface="Source Serif Pro"/>
                <a:sym typeface="Source Serif Pro"/>
              </a:rPr>
              <a:t>Marysia</a:t>
            </a:r>
            <a:r>
              <a:rPr lang="en-US" b="1" dirty="0">
                <a:latin typeface="Source Serif Pro"/>
                <a:ea typeface="Source Serif Pro"/>
                <a:cs typeface="Source Serif Pro"/>
                <a:sym typeface="Source Serif Pro"/>
              </a:rPr>
              <a:t> </a:t>
            </a:r>
            <a:r>
              <a:rPr lang="en-US" b="1" dirty="0" err="1">
                <a:latin typeface="Source Serif Pro"/>
                <a:ea typeface="Source Serif Pro"/>
                <a:cs typeface="Source Serif Pro"/>
                <a:sym typeface="Source Serif Pro"/>
              </a:rPr>
              <a:t>Lebid</a:t>
            </a:r>
            <a:endParaRPr lang="uk-UA" b="1" dirty="0"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lang="en-US" b="1" dirty="0"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lvl="0">
              <a:lnSpc>
                <a:spcPct val="140000"/>
              </a:lnSpc>
              <a:buSzPts val="1500"/>
            </a:pPr>
            <a:r>
              <a:rPr lang="en-US" b="1" i="0" u="none" strike="noStrike" cap="none" dirty="0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Faceboo</a:t>
            </a:r>
            <a:r>
              <a:rPr lang="en-US" b="1" dirty="0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k: </a:t>
            </a:r>
            <a:r>
              <a:rPr lang="en-US" b="1" dirty="0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  <a:hlinkClick r:id="rId3"/>
              </a:rPr>
              <a:t>https://www.facebook.com/masya.morskaya?locale=uk_UA</a:t>
            </a:r>
            <a:r>
              <a:rPr lang="en-US" b="1" dirty="0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 (</a:t>
            </a:r>
            <a:r>
              <a:rPr lang="uk-UA" b="1" dirty="0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Марина Лебідь)</a:t>
            </a:r>
            <a:endParaRPr lang="en-US" b="1" dirty="0">
              <a:solidFill>
                <a:schemeClr val="dk1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lang="en-US" b="1" i="0" u="none" strike="noStrike" cap="none" dirty="0">
              <a:solidFill>
                <a:schemeClr val="dk1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E-mail: </a:t>
            </a:r>
            <a:r>
              <a:rPr lang="en-US" b="1" dirty="0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  <a:hlinkClick r:id="rId4"/>
              </a:rPr>
              <a:t>marysia_lebid@ukr.net</a:t>
            </a:r>
            <a:endParaRPr lang="uk-UA" b="1" dirty="0">
              <a:solidFill>
                <a:schemeClr val="dk1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lang="uk-UA" b="1" i="0" u="none" strike="noStrike" cap="none" dirty="0">
              <a:solidFill>
                <a:schemeClr val="dk1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lvl="0">
              <a:lnSpc>
                <a:spcPct val="140000"/>
              </a:lnSpc>
              <a:buSzPts val="1500"/>
            </a:pPr>
            <a:r>
              <a:rPr lang="en-US" dirty="0"/>
              <a:t>Phone: </a:t>
            </a:r>
            <a:r>
              <a:rPr lang="uk-UA" dirty="0"/>
              <a:t>+</a:t>
            </a:r>
            <a:r>
              <a:rPr lang="uk-UA" b="1" dirty="0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380999124963</a:t>
            </a:r>
            <a:endParaRPr i="0" u="none" strike="noStrike" cap="none" dirty="0">
              <a:solidFill>
                <a:schemeClr val="dk1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1" name="Google Shape;461;g370da3fe7a5_0_26"/>
          <p:cNvSpPr txBox="1"/>
          <p:nvPr/>
        </p:nvSpPr>
        <p:spPr>
          <a:xfrm>
            <a:off x="3086100" y="896371"/>
            <a:ext cx="50775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uk-UA" sz="1800" b="1" dirty="0" err="1"/>
              <a:t>Thank</a:t>
            </a:r>
            <a:r>
              <a:rPr lang="uk-UA" sz="1800" b="1" dirty="0"/>
              <a:t> </a:t>
            </a:r>
            <a:r>
              <a:rPr lang="uk-UA" sz="1800" b="1" dirty="0" err="1"/>
              <a:t>You</a:t>
            </a:r>
            <a:r>
              <a:rPr lang="en-US" sz="1800" b="1" dirty="0"/>
              <a:t> for your attention</a:t>
            </a:r>
            <a:r>
              <a:rPr lang="uk-UA" sz="1800" b="1" dirty="0"/>
              <a:t>!</a:t>
            </a:r>
          </a:p>
        </p:txBody>
      </p:sp>
      <p:pic>
        <p:nvPicPr>
          <p:cNvPr id="462" name="Google Shape;462;g370da3fe7a5_0_26" title="red-green.png"/>
          <p:cNvPicPr preferRelativeResize="0"/>
          <p:nvPr/>
        </p:nvPicPr>
        <p:blipFill rotWithShape="1">
          <a:blip r:embed="rId5">
            <a:alphaModFix/>
          </a:blip>
          <a:srcRect b="10"/>
          <a:stretch/>
        </p:blipFill>
        <p:spPr>
          <a:xfrm>
            <a:off x="3600400" y="219500"/>
            <a:ext cx="5002449" cy="31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67B1748-34EA-4529-A912-5219F7C26C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7798" y="1923937"/>
            <a:ext cx="2804403" cy="25910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308557"/>
      </a:dk2>
      <a:lt2>
        <a:srgbClr val="970302"/>
      </a:lt2>
      <a:accent1>
        <a:srgbClr val="F0BC00"/>
      </a:accent1>
      <a:accent2>
        <a:srgbClr val="5748B5"/>
      </a:accent2>
      <a:accent3>
        <a:srgbClr val="E679A6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333</Words>
  <Application>Microsoft Office PowerPoint</Application>
  <PresentationFormat>Екран (16:9)</PresentationFormat>
  <Paragraphs>50</Paragraphs>
  <Slides>7</Slides>
  <Notes>7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4" baseType="lpstr">
      <vt:lpstr>Segoe UI</vt:lpstr>
      <vt:lpstr>Calibri</vt:lpstr>
      <vt:lpstr>Montserrat</vt:lpstr>
      <vt:lpstr>Montserrat ExtraBold</vt:lpstr>
      <vt:lpstr>Arial</vt:lpstr>
      <vt:lpstr>Source Serif Pro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13</cp:revision>
  <dcterms:created xsi:type="dcterms:W3CDTF">2006-08-16T00:00:00Z</dcterms:created>
  <dcterms:modified xsi:type="dcterms:W3CDTF">2025-08-02T20:25:16Z</dcterms:modified>
</cp:coreProperties>
</file>